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314" r:id="rId3"/>
    <p:sldId id="276" r:id="rId4"/>
    <p:sldId id="259" r:id="rId5"/>
    <p:sldId id="258" r:id="rId6"/>
    <p:sldId id="261" r:id="rId7"/>
    <p:sldId id="262" r:id="rId8"/>
    <p:sldId id="263" r:id="rId9"/>
    <p:sldId id="268" r:id="rId10"/>
    <p:sldId id="265" r:id="rId11"/>
    <p:sldId id="266" r:id="rId12"/>
    <p:sldId id="270" r:id="rId13"/>
    <p:sldId id="278" r:id="rId14"/>
    <p:sldId id="279" r:id="rId15"/>
    <p:sldId id="280" r:id="rId16"/>
    <p:sldId id="281" r:id="rId17"/>
    <p:sldId id="282" r:id="rId18"/>
    <p:sldId id="283" r:id="rId19"/>
    <p:sldId id="284" r:id="rId20"/>
    <p:sldId id="285" r:id="rId21"/>
    <p:sldId id="286" r:id="rId22"/>
    <p:sldId id="308" r:id="rId23"/>
    <p:sldId id="271" r:id="rId24"/>
    <p:sldId id="287" r:id="rId25"/>
    <p:sldId id="291" r:id="rId26"/>
    <p:sldId id="293" r:id="rId27"/>
    <p:sldId id="297" r:id="rId28"/>
    <p:sldId id="298" r:id="rId29"/>
    <p:sldId id="299" r:id="rId30"/>
    <p:sldId id="300" r:id="rId31"/>
    <p:sldId id="272" r:id="rId32"/>
    <p:sldId id="301" r:id="rId33"/>
    <p:sldId id="302" r:id="rId34"/>
    <p:sldId id="303" r:id="rId35"/>
    <p:sldId id="304" r:id="rId36"/>
    <p:sldId id="305" r:id="rId37"/>
    <p:sldId id="306" r:id="rId38"/>
    <p:sldId id="307" r:id="rId39"/>
    <p:sldId id="288" r:id="rId40"/>
    <p:sldId id="269" r:id="rId41"/>
    <p:sldId id="289" r:id="rId42"/>
    <p:sldId id="315" r:id="rId43"/>
    <p:sldId id="313" r:id="rId44"/>
    <p:sldId id="309" r:id="rId45"/>
    <p:sldId id="310" r:id="rId46"/>
    <p:sldId id="311" r:id="rId47"/>
    <p:sldId id="312" r:id="rId48"/>
  </p:sldIdLst>
  <p:sldSz cx="18288000" cy="13716000"/>
  <p:notesSz cx="7102475" cy="10234613"/>
  <p:defaultTextStyle>
    <a:defPPr>
      <a:defRPr lang="fr-FR"/>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5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55"/>
    <a:srgbClr val="FFFF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2" autoAdjust="0"/>
    <p:restoredTop sz="94707" autoAdjust="0"/>
  </p:normalViewPr>
  <p:slideViewPr>
    <p:cSldViewPr snapToObjects="1">
      <p:cViewPr varScale="1">
        <p:scale>
          <a:sx n="45" d="100"/>
          <a:sy n="45" d="100"/>
        </p:scale>
        <p:origin x="1470" y="60"/>
      </p:cViewPr>
      <p:guideLst>
        <p:guide orient="horz" pos="4320"/>
        <p:guide pos="5760"/>
      </p:guideLst>
    </p:cSldViewPr>
  </p:slideViewPr>
  <p:outlineViewPr>
    <p:cViewPr>
      <p:scale>
        <a:sx n="33" d="100"/>
        <a:sy n="33" d="100"/>
      </p:scale>
      <p:origin x="0" y="-8226"/>
    </p:cViewPr>
    <p:sldLst>
      <p:sld r:id="rId1"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371600" y="4260851"/>
            <a:ext cx="15544800" cy="2940050"/>
          </a:xfrm>
        </p:spPr>
        <p:txBody>
          <a:bodyPr/>
          <a:lstStyle/>
          <a:p>
            <a:r>
              <a:rPr lang="en-US" smtClean="0"/>
              <a:t>Cliquez et modifiez le titre</a:t>
            </a:r>
            <a:endParaRPr lang="fr-FR"/>
          </a:p>
        </p:txBody>
      </p:sp>
      <p:sp>
        <p:nvSpPr>
          <p:cNvPr id="3" name="Sous-titre 2"/>
          <p:cNvSpPr>
            <a:spLocks noGrp="1"/>
          </p:cNvSpPr>
          <p:nvPr>
            <p:ph type="subTitle" idx="1"/>
          </p:nvPr>
        </p:nvSpPr>
        <p:spPr>
          <a:xfrm>
            <a:off x="2743200" y="7772400"/>
            <a:ext cx="12801600" cy="3505200"/>
          </a:xfrm>
        </p:spPr>
        <p:txBody>
          <a:bodyPr/>
          <a:lstStyle>
            <a:lvl1pPr marL="0" indent="0" algn="ctr">
              <a:buNone/>
              <a:defRPr>
                <a:solidFill>
                  <a:schemeClr val="tx1">
                    <a:tint val="75000"/>
                  </a:schemeClr>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F708A658-898F-AC4D-9272-3159B964339E}" type="datetimeFigureOut">
              <a:rPr lang="fr-FR" smtClean="0"/>
              <a:pPr/>
              <a:t>05/12/2017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7DCA44-B049-BA48-8FBA-1475C3F9E345}"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en-US" smtClean="0"/>
              <a:t>Cliquez pour modifier les styles du texte du masque</a:t>
            </a:r>
          </a:p>
          <a:p>
            <a:pPr lvl="1"/>
            <a:r>
              <a:rPr lang="en-US" smtClean="0"/>
              <a:t>Deuxième niveau</a:t>
            </a:r>
          </a:p>
          <a:p>
            <a:pPr lvl="2"/>
            <a:r>
              <a:rPr lang="en-US" smtClean="0"/>
              <a:t>Troisième niveau</a:t>
            </a:r>
          </a:p>
          <a:p>
            <a:pPr lvl="3"/>
            <a:r>
              <a:rPr lang="en-US" smtClean="0"/>
              <a:t>Quatrième niveau</a:t>
            </a:r>
          </a:p>
          <a:p>
            <a:pPr lvl="4"/>
            <a:r>
              <a:rPr lang="en-US" smtClean="0"/>
              <a:t>Cinquième niveau</a:t>
            </a:r>
            <a:endParaRPr lang="fr-FR"/>
          </a:p>
        </p:txBody>
      </p:sp>
      <p:sp>
        <p:nvSpPr>
          <p:cNvPr id="4" name="Espace réservé de la date 3"/>
          <p:cNvSpPr>
            <a:spLocks noGrp="1"/>
          </p:cNvSpPr>
          <p:nvPr>
            <p:ph type="dt" sz="half" idx="10"/>
          </p:nvPr>
        </p:nvSpPr>
        <p:spPr/>
        <p:txBody>
          <a:bodyPr/>
          <a:lstStyle/>
          <a:p>
            <a:fld id="{F708A658-898F-AC4D-9272-3159B964339E}" type="datetimeFigureOut">
              <a:rPr lang="fr-FR" smtClean="0"/>
              <a:pPr/>
              <a:t>05/12/2017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7DCA44-B049-BA48-8FBA-1475C3F9E345}"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26517600" y="1098550"/>
            <a:ext cx="8229600" cy="23406100"/>
          </a:xfrm>
        </p:spPr>
        <p:txBody>
          <a:bodyPr vert="eaVert"/>
          <a:lstStyle/>
          <a:p>
            <a:r>
              <a:rPr lang="en-US" smtClean="0"/>
              <a:t>Cliquez et modifiez le titre</a:t>
            </a:r>
            <a:endParaRPr lang="fr-FR"/>
          </a:p>
        </p:txBody>
      </p:sp>
      <p:sp>
        <p:nvSpPr>
          <p:cNvPr id="3" name="Espace réservé du texte vertical 2"/>
          <p:cNvSpPr>
            <a:spLocks noGrp="1"/>
          </p:cNvSpPr>
          <p:nvPr>
            <p:ph type="body" orient="vert" idx="1"/>
          </p:nvPr>
        </p:nvSpPr>
        <p:spPr>
          <a:xfrm>
            <a:off x="1828800" y="1098550"/>
            <a:ext cx="24384000" cy="23406100"/>
          </a:xfrm>
        </p:spPr>
        <p:txBody>
          <a:bodyPr vert="eaVert"/>
          <a:lstStyle/>
          <a:p>
            <a:pPr lvl="0"/>
            <a:r>
              <a:rPr lang="en-US" smtClean="0"/>
              <a:t>Cliquez pour modifier les styles du texte du masque</a:t>
            </a:r>
          </a:p>
          <a:p>
            <a:pPr lvl="1"/>
            <a:r>
              <a:rPr lang="en-US" smtClean="0"/>
              <a:t>Deuxième niveau</a:t>
            </a:r>
          </a:p>
          <a:p>
            <a:pPr lvl="2"/>
            <a:r>
              <a:rPr lang="en-US" smtClean="0"/>
              <a:t>Troisième niveau</a:t>
            </a:r>
          </a:p>
          <a:p>
            <a:pPr lvl="3"/>
            <a:r>
              <a:rPr lang="en-US" smtClean="0"/>
              <a:t>Quatrième niveau</a:t>
            </a:r>
          </a:p>
          <a:p>
            <a:pPr lvl="4"/>
            <a:r>
              <a:rPr lang="en-US" smtClean="0"/>
              <a:t>Cinquième niveau</a:t>
            </a:r>
            <a:endParaRPr lang="fr-FR"/>
          </a:p>
        </p:txBody>
      </p:sp>
      <p:sp>
        <p:nvSpPr>
          <p:cNvPr id="4" name="Espace réservé de la date 3"/>
          <p:cNvSpPr>
            <a:spLocks noGrp="1"/>
          </p:cNvSpPr>
          <p:nvPr>
            <p:ph type="dt" sz="half" idx="10"/>
          </p:nvPr>
        </p:nvSpPr>
        <p:spPr/>
        <p:txBody>
          <a:bodyPr/>
          <a:lstStyle/>
          <a:p>
            <a:fld id="{F708A658-898F-AC4D-9272-3159B964339E}" type="datetimeFigureOut">
              <a:rPr lang="fr-FR" smtClean="0"/>
              <a:pPr/>
              <a:t>05/12/2017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7DCA44-B049-BA48-8FBA-1475C3F9E345}"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Cliquez et modifiez le titre</a:t>
            </a:r>
            <a:endParaRPr lang="fr-FR"/>
          </a:p>
        </p:txBody>
      </p:sp>
      <p:sp>
        <p:nvSpPr>
          <p:cNvPr id="3" name="Espace réservé du contenu 2"/>
          <p:cNvSpPr>
            <a:spLocks noGrp="1"/>
          </p:cNvSpPr>
          <p:nvPr>
            <p:ph idx="1"/>
          </p:nvPr>
        </p:nvSpPr>
        <p:spPr/>
        <p:txBody>
          <a:bodyPr/>
          <a:lstStyle/>
          <a:p>
            <a:pPr lvl="0"/>
            <a:r>
              <a:rPr lang="en-US" smtClean="0"/>
              <a:t>Cliquez pour modifier les styles du texte du masque</a:t>
            </a:r>
          </a:p>
          <a:p>
            <a:pPr lvl="1"/>
            <a:r>
              <a:rPr lang="en-US" smtClean="0"/>
              <a:t>Deuxième niveau</a:t>
            </a:r>
          </a:p>
          <a:p>
            <a:pPr lvl="2"/>
            <a:r>
              <a:rPr lang="en-US" smtClean="0"/>
              <a:t>Troisième niveau</a:t>
            </a:r>
          </a:p>
          <a:p>
            <a:pPr lvl="3"/>
            <a:r>
              <a:rPr lang="en-US" smtClean="0"/>
              <a:t>Quatrième niveau</a:t>
            </a:r>
          </a:p>
          <a:p>
            <a:pPr lvl="4"/>
            <a:r>
              <a:rPr lang="en-US" smtClean="0"/>
              <a:t>Cinquième niveau</a:t>
            </a:r>
            <a:endParaRPr lang="fr-FR"/>
          </a:p>
        </p:txBody>
      </p:sp>
      <p:sp>
        <p:nvSpPr>
          <p:cNvPr id="4" name="Espace réservé de la date 3"/>
          <p:cNvSpPr>
            <a:spLocks noGrp="1"/>
          </p:cNvSpPr>
          <p:nvPr>
            <p:ph type="dt" sz="half" idx="10"/>
          </p:nvPr>
        </p:nvSpPr>
        <p:spPr/>
        <p:txBody>
          <a:bodyPr/>
          <a:lstStyle/>
          <a:p>
            <a:fld id="{F708A658-898F-AC4D-9272-3159B964339E}" type="datetimeFigureOut">
              <a:rPr lang="fr-FR" smtClean="0"/>
              <a:pPr/>
              <a:t>05/12/2017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7DCA44-B049-BA48-8FBA-1475C3F9E345}" type="slidenum">
              <a:rPr lang="fr-FR" smtClean="0"/>
              <a:pPr/>
              <a:t>‹N°›</a:t>
            </a:fld>
            <a:endParaRPr lang="fr-F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444626" y="8813801"/>
            <a:ext cx="15544800" cy="2724150"/>
          </a:xfrm>
        </p:spPr>
        <p:txBody>
          <a:bodyPr anchor="t"/>
          <a:lstStyle>
            <a:lvl1pPr algn="l">
              <a:defRPr sz="8000" b="1" cap="all"/>
            </a:lvl1pPr>
          </a:lstStyle>
          <a:p>
            <a:r>
              <a:rPr lang="en-US" smtClean="0"/>
              <a:t>Cliquez et modifiez le titre</a:t>
            </a:r>
            <a:endParaRPr lang="fr-FR"/>
          </a:p>
        </p:txBody>
      </p:sp>
      <p:sp>
        <p:nvSpPr>
          <p:cNvPr id="3" name="Espace réservé du texte 2"/>
          <p:cNvSpPr>
            <a:spLocks noGrp="1"/>
          </p:cNvSpPr>
          <p:nvPr>
            <p:ph type="body" idx="1"/>
          </p:nvPr>
        </p:nvSpPr>
        <p:spPr>
          <a:xfrm>
            <a:off x="1444626" y="5813427"/>
            <a:ext cx="15544800" cy="3000374"/>
          </a:xfrm>
        </p:spPr>
        <p:txBody>
          <a:bodyPr anchor="b"/>
          <a:lstStyle>
            <a:lvl1pPr marL="0" indent="0">
              <a:buNone/>
              <a:defRPr sz="4000">
                <a:solidFill>
                  <a:schemeClr val="tx1">
                    <a:tint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Cliquez pour modifier les styles du texte du masque</a:t>
            </a:r>
          </a:p>
        </p:txBody>
      </p:sp>
      <p:sp>
        <p:nvSpPr>
          <p:cNvPr id="4" name="Espace réservé de la date 3"/>
          <p:cNvSpPr>
            <a:spLocks noGrp="1"/>
          </p:cNvSpPr>
          <p:nvPr>
            <p:ph type="dt" sz="half" idx="10"/>
          </p:nvPr>
        </p:nvSpPr>
        <p:spPr/>
        <p:txBody>
          <a:bodyPr/>
          <a:lstStyle/>
          <a:p>
            <a:fld id="{F708A658-898F-AC4D-9272-3159B964339E}" type="datetimeFigureOut">
              <a:rPr lang="fr-FR" smtClean="0"/>
              <a:pPr/>
              <a:t>05/12/2017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7DCA44-B049-BA48-8FBA-1475C3F9E345}"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Cliquez et modifiez le titre</a:t>
            </a:r>
            <a:endParaRPr lang="fr-FR"/>
          </a:p>
        </p:txBody>
      </p:sp>
      <p:sp>
        <p:nvSpPr>
          <p:cNvPr id="3" name="Espace réservé du contenu 2"/>
          <p:cNvSpPr>
            <a:spLocks noGrp="1"/>
          </p:cNvSpPr>
          <p:nvPr>
            <p:ph sz="half" idx="1"/>
          </p:nvPr>
        </p:nvSpPr>
        <p:spPr>
          <a:xfrm>
            <a:off x="1828800" y="6400801"/>
            <a:ext cx="16306800" cy="18103850"/>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smtClean="0"/>
              <a:t>Cliquez pour modifier les styles du texte du masque</a:t>
            </a:r>
          </a:p>
          <a:p>
            <a:pPr lvl="1"/>
            <a:r>
              <a:rPr lang="en-US" smtClean="0"/>
              <a:t>Deuxième niveau</a:t>
            </a:r>
          </a:p>
          <a:p>
            <a:pPr lvl="2"/>
            <a:r>
              <a:rPr lang="en-US" smtClean="0"/>
              <a:t>Troisième niveau</a:t>
            </a:r>
          </a:p>
          <a:p>
            <a:pPr lvl="3"/>
            <a:r>
              <a:rPr lang="en-US" smtClean="0"/>
              <a:t>Quatrième niveau</a:t>
            </a:r>
          </a:p>
          <a:p>
            <a:pPr lvl="4"/>
            <a:r>
              <a:rPr lang="en-US" smtClean="0"/>
              <a:t>Cinquième niveau</a:t>
            </a:r>
            <a:endParaRPr lang="fr-FR"/>
          </a:p>
        </p:txBody>
      </p:sp>
      <p:sp>
        <p:nvSpPr>
          <p:cNvPr id="4" name="Espace réservé du contenu 3"/>
          <p:cNvSpPr>
            <a:spLocks noGrp="1"/>
          </p:cNvSpPr>
          <p:nvPr>
            <p:ph sz="half" idx="2"/>
          </p:nvPr>
        </p:nvSpPr>
        <p:spPr>
          <a:xfrm>
            <a:off x="18440400" y="6400801"/>
            <a:ext cx="16306800" cy="18103850"/>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smtClean="0"/>
              <a:t>Cliquez pour modifier les styles du texte du masque</a:t>
            </a:r>
          </a:p>
          <a:p>
            <a:pPr lvl="1"/>
            <a:r>
              <a:rPr lang="en-US" smtClean="0"/>
              <a:t>Deuxième niveau</a:t>
            </a:r>
          </a:p>
          <a:p>
            <a:pPr lvl="2"/>
            <a:r>
              <a:rPr lang="en-US" smtClean="0"/>
              <a:t>Troisième niveau</a:t>
            </a:r>
          </a:p>
          <a:p>
            <a:pPr lvl="3"/>
            <a:r>
              <a:rPr lang="en-US" smtClean="0"/>
              <a:t>Quatrième niveau</a:t>
            </a:r>
          </a:p>
          <a:p>
            <a:pPr lvl="4"/>
            <a:r>
              <a:rPr lang="en-US" smtClean="0"/>
              <a:t>Cinquième niveau</a:t>
            </a:r>
            <a:endParaRPr lang="fr-FR"/>
          </a:p>
        </p:txBody>
      </p:sp>
      <p:sp>
        <p:nvSpPr>
          <p:cNvPr id="5" name="Espace réservé de la date 4"/>
          <p:cNvSpPr>
            <a:spLocks noGrp="1"/>
          </p:cNvSpPr>
          <p:nvPr>
            <p:ph type="dt" sz="half" idx="10"/>
          </p:nvPr>
        </p:nvSpPr>
        <p:spPr/>
        <p:txBody>
          <a:bodyPr/>
          <a:lstStyle/>
          <a:p>
            <a:fld id="{F708A658-898F-AC4D-9272-3159B964339E}" type="datetimeFigureOut">
              <a:rPr lang="fr-FR" smtClean="0"/>
              <a:pPr/>
              <a:t>05/12/2017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57DCA44-B049-BA48-8FBA-1475C3F9E345}"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914400" y="549276"/>
            <a:ext cx="16459200" cy="2286000"/>
          </a:xfrm>
        </p:spPr>
        <p:txBody>
          <a:bodyPr/>
          <a:lstStyle>
            <a:lvl1pPr>
              <a:defRPr/>
            </a:lvl1pPr>
          </a:lstStyle>
          <a:p>
            <a:r>
              <a:rPr lang="en-US" smtClean="0"/>
              <a:t>Cliquez et modifiez le titre</a:t>
            </a:r>
            <a:endParaRPr lang="fr-FR"/>
          </a:p>
        </p:txBody>
      </p:sp>
      <p:sp>
        <p:nvSpPr>
          <p:cNvPr id="3" name="Espace réservé du texte 2"/>
          <p:cNvSpPr>
            <a:spLocks noGrp="1"/>
          </p:cNvSpPr>
          <p:nvPr>
            <p:ph type="body" idx="1"/>
          </p:nvPr>
        </p:nvSpPr>
        <p:spPr>
          <a:xfrm>
            <a:off x="914400" y="3070226"/>
            <a:ext cx="8080376"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Cliquez pour modifier les styles du texte du masque</a:t>
            </a:r>
          </a:p>
        </p:txBody>
      </p:sp>
      <p:sp>
        <p:nvSpPr>
          <p:cNvPr id="4" name="Espace réservé du contenu 3"/>
          <p:cNvSpPr>
            <a:spLocks noGrp="1"/>
          </p:cNvSpPr>
          <p:nvPr>
            <p:ph sz="half" idx="2"/>
          </p:nvPr>
        </p:nvSpPr>
        <p:spPr>
          <a:xfrm>
            <a:off x="914400" y="4349750"/>
            <a:ext cx="8080376"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smtClean="0"/>
              <a:t>Cliquez pour modifier les styles du texte du masque</a:t>
            </a:r>
          </a:p>
          <a:p>
            <a:pPr lvl="1"/>
            <a:r>
              <a:rPr lang="en-US" smtClean="0"/>
              <a:t>Deuxième niveau</a:t>
            </a:r>
          </a:p>
          <a:p>
            <a:pPr lvl="2"/>
            <a:r>
              <a:rPr lang="en-US" smtClean="0"/>
              <a:t>Troisième niveau</a:t>
            </a:r>
          </a:p>
          <a:p>
            <a:pPr lvl="3"/>
            <a:r>
              <a:rPr lang="en-US" smtClean="0"/>
              <a:t>Quatrième niveau</a:t>
            </a:r>
          </a:p>
          <a:p>
            <a:pPr lvl="4"/>
            <a:r>
              <a:rPr lang="en-US" smtClean="0"/>
              <a:t>Cinquième niveau</a:t>
            </a:r>
            <a:endParaRPr lang="fr-FR"/>
          </a:p>
        </p:txBody>
      </p:sp>
      <p:sp>
        <p:nvSpPr>
          <p:cNvPr id="5" name="Espace réservé du texte 4"/>
          <p:cNvSpPr>
            <a:spLocks noGrp="1"/>
          </p:cNvSpPr>
          <p:nvPr>
            <p:ph type="body" sz="quarter" idx="3"/>
          </p:nvPr>
        </p:nvSpPr>
        <p:spPr>
          <a:xfrm>
            <a:off x="9290051" y="3070226"/>
            <a:ext cx="8083550"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Cliquez pour modifier les styles du texte du masque</a:t>
            </a:r>
          </a:p>
        </p:txBody>
      </p:sp>
      <p:sp>
        <p:nvSpPr>
          <p:cNvPr id="6" name="Espace réservé du contenu 5"/>
          <p:cNvSpPr>
            <a:spLocks noGrp="1"/>
          </p:cNvSpPr>
          <p:nvPr>
            <p:ph sz="quarter" idx="4"/>
          </p:nvPr>
        </p:nvSpPr>
        <p:spPr>
          <a:xfrm>
            <a:off x="9290051" y="4349750"/>
            <a:ext cx="8083550"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smtClean="0"/>
              <a:t>Cliquez pour modifier les styles du texte du masque</a:t>
            </a:r>
          </a:p>
          <a:p>
            <a:pPr lvl="1"/>
            <a:r>
              <a:rPr lang="en-US" smtClean="0"/>
              <a:t>Deuxième niveau</a:t>
            </a:r>
          </a:p>
          <a:p>
            <a:pPr lvl="2"/>
            <a:r>
              <a:rPr lang="en-US" smtClean="0"/>
              <a:t>Troisième niveau</a:t>
            </a:r>
          </a:p>
          <a:p>
            <a:pPr lvl="3"/>
            <a:r>
              <a:rPr lang="en-US" smtClean="0"/>
              <a:t>Quatrième niveau</a:t>
            </a:r>
          </a:p>
          <a:p>
            <a:pPr lvl="4"/>
            <a:r>
              <a:rPr lang="en-US" smtClean="0"/>
              <a:t>Cinquième niveau</a:t>
            </a:r>
            <a:endParaRPr lang="fr-FR"/>
          </a:p>
        </p:txBody>
      </p:sp>
      <p:sp>
        <p:nvSpPr>
          <p:cNvPr id="7" name="Espace réservé de la date 6"/>
          <p:cNvSpPr>
            <a:spLocks noGrp="1"/>
          </p:cNvSpPr>
          <p:nvPr>
            <p:ph type="dt" sz="half" idx="10"/>
          </p:nvPr>
        </p:nvSpPr>
        <p:spPr/>
        <p:txBody>
          <a:bodyPr/>
          <a:lstStyle/>
          <a:p>
            <a:fld id="{F708A658-898F-AC4D-9272-3159B964339E}" type="datetimeFigureOut">
              <a:rPr lang="fr-FR" smtClean="0"/>
              <a:pPr/>
              <a:t>05/12/2017</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F57DCA44-B049-BA48-8FBA-1475C3F9E345}"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Cliquez et modifiez le titre</a:t>
            </a:r>
            <a:endParaRPr lang="fr-FR"/>
          </a:p>
        </p:txBody>
      </p:sp>
      <p:sp>
        <p:nvSpPr>
          <p:cNvPr id="3" name="Espace réservé de la date 2"/>
          <p:cNvSpPr>
            <a:spLocks noGrp="1"/>
          </p:cNvSpPr>
          <p:nvPr>
            <p:ph type="dt" sz="half" idx="10"/>
          </p:nvPr>
        </p:nvSpPr>
        <p:spPr/>
        <p:txBody>
          <a:bodyPr/>
          <a:lstStyle/>
          <a:p>
            <a:fld id="{F708A658-898F-AC4D-9272-3159B964339E}" type="datetimeFigureOut">
              <a:rPr lang="fr-FR" smtClean="0"/>
              <a:pPr/>
              <a:t>05/12/2017</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F57DCA44-B049-BA48-8FBA-1475C3F9E345}"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708A658-898F-AC4D-9272-3159B964339E}" type="datetimeFigureOut">
              <a:rPr lang="fr-FR" smtClean="0"/>
              <a:pPr/>
              <a:t>05/12/2017</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57DCA44-B049-BA48-8FBA-1475C3F9E345}"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914401" y="546100"/>
            <a:ext cx="6016626" cy="2324100"/>
          </a:xfrm>
        </p:spPr>
        <p:txBody>
          <a:bodyPr anchor="b"/>
          <a:lstStyle>
            <a:lvl1pPr algn="l">
              <a:defRPr sz="4000" b="1"/>
            </a:lvl1pPr>
          </a:lstStyle>
          <a:p>
            <a:r>
              <a:rPr lang="en-US" smtClean="0"/>
              <a:t>Cliquez et modifiez le titre</a:t>
            </a:r>
            <a:endParaRPr lang="fr-FR"/>
          </a:p>
        </p:txBody>
      </p:sp>
      <p:sp>
        <p:nvSpPr>
          <p:cNvPr id="3" name="Espace réservé du contenu 2"/>
          <p:cNvSpPr>
            <a:spLocks noGrp="1"/>
          </p:cNvSpPr>
          <p:nvPr>
            <p:ph idx="1"/>
          </p:nvPr>
        </p:nvSpPr>
        <p:spPr>
          <a:xfrm>
            <a:off x="7150100" y="546101"/>
            <a:ext cx="10223500" cy="11706226"/>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smtClean="0"/>
              <a:t>Cliquez pour modifier les styles du texte du masque</a:t>
            </a:r>
          </a:p>
          <a:p>
            <a:pPr lvl="1"/>
            <a:r>
              <a:rPr lang="en-US" smtClean="0"/>
              <a:t>Deuxième niveau</a:t>
            </a:r>
          </a:p>
          <a:p>
            <a:pPr lvl="2"/>
            <a:r>
              <a:rPr lang="en-US" smtClean="0"/>
              <a:t>Troisième niveau</a:t>
            </a:r>
          </a:p>
          <a:p>
            <a:pPr lvl="3"/>
            <a:r>
              <a:rPr lang="en-US" smtClean="0"/>
              <a:t>Quatrième niveau</a:t>
            </a:r>
          </a:p>
          <a:p>
            <a:pPr lvl="4"/>
            <a:r>
              <a:rPr lang="en-US" smtClean="0"/>
              <a:t>Cinquième niveau</a:t>
            </a:r>
            <a:endParaRPr lang="fr-FR"/>
          </a:p>
        </p:txBody>
      </p:sp>
      <p:sp>
        <p:nvSpPr>
          <p:cNvPr id="4" name="Espace réservé du texte 3"/>
          <p:cNvSpPr>
            <a:spLocks noGrp="1"/>
          </p:cNvSpPr>
          <p:nvPr>
            <p:ph type="body" sz="half" idx="2"/>
          </p:nvPr>
        </p:nvSpPr>
        <p:spPr>
          <a:xfrm>
            <a:off x="914401" y="2870201"/>
            <a:ext cx="6016626" cy="9382126"/>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smtClean="0"/>
              <a:t>Cliquez pour modifier les styles du texte du masque</a:t>
            </a:r>
          </a:p>
        </p:txBody>
      </p:sp>
      <p:sp>
        <p:nvSpPr>
          <p:cNvPr id="5" name="Espace réservé de la date 4"/>
          <p:cNvSpPr>
            <a:spLocks noGrp="1"/>
          </p:cNvSpPr>
          <p:nvPr>
            <p:ph type="dt" sz="half" idx="10"/>
          </p:nvPr>
        </p:nvSpPr>
        <p:spPr/>
        <p:txBody>
          <a:bodyPr/>
          <a:lstStyle/>
          <a:p>
            <a:fld id="{F708A658-898F-AC4D-9272-3159B964339E}" type="datetimeFigureOut">
              <a:rPr lang="fr-FR" smtClean="0"/>
              <a:pPr/>
              <a:t>05/12/2017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57DCA44-B049-BA48-8FBA-1475C3F9E345}"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584576" y="9601200"/>
            <a:ext cx="10972800" cy="1133476"/>
          </a:xfrm>
        </p:spPr>
        <p:txBody>
          <a:bodyPr anchor="b"/>
          <a:lstStyle>
            <a:lvl1pPr algn="l">
              <a:defRPr sz="4000" b="1"/>
            </a:lvl1pPr>
          </a:lstStyle>
          <a:p>
            <a:r>
              <a:rPr lang="en-US" smtClean="0"/>
              <a:t>Cliquez et modifiez le titre</a:t>
            </a:r>
            <a:endParaRPr lang="fr-FR"/>
          </a:p>
        </p:txBody>
      </p:sp>
      <p:sp>
        <p:nvSpPr>
          <p:cNvPr id="3" name="Espace réservé pour une image  2"/>
          <p:cNvSpPr>
            <a:spLocks noGrp="1"/>
          </p:cNvSpPr>
          <p:nvPr>
            <p:ph type="pic" idx="1"/>
          </p:nvPr>
        </p:nvSpPr>
        <p:spPr>
          <a:xfrm>
            <a:off x="3584576" y="1225550"/>
            <a:ext cx="10972800" cy="822960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fr-FR"/>
          </a:p>
        </p:txBody>
      </p:sp>
      <p:sp>
        <p:nvSpPr>
          <p:cNvPr id="4" name="Espace réservé du texte 3"/>
          <p:cNvSpPr>
            <a:spLocks noGrp="1"/>
          </p:cNvSpPr>
          <p:nvPr>
            <p:ph type="body" sz="half" idx="2"/>
          </p:nvPr>
        </p:nvSpPr>
        <p:spPr>
          <a:xfrm>
            <a:off x="3584576" y="10734676"/>
            <a:ext cx="10972800" cy="1609724"/>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smtClean="0"/>
              <a:t>Cliquez pour modifier les styles du texte du masque</a:t>
            </a:r>
          </a:p>
        </p:txBody>
      </p:sp>
      <p:sp>
        <p:nvSpPr>
          <p:cNvPr id="5" name="Espace réservé de la date 4"/>
          <p:cNvSpPr>
            <a:spLocks noGrp="1"/>
          </p:cNvSpPr>
          <p:nvPr>
            <p:ph type="dt" sz="half" idx="10"/>
          </p:nvPr>
        </p:nvSpPr>
        <p:spPr/>
        <p:txBody>
          <a:bodyPr/>
          <a:lstStyle/>
          <a:p>
            <a:fld id="{F708A658-898F-AC4D-9272-3159B964339E}" type="datetimeFigureOut">
              <a:rPr lang="fr-FR" smtClean="0"/>
              <a:pPr/>
              <a:t>05/12/2017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57DCA44-B049-BA48-8FBA-1475C3F9E345}"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914400" y="0"/>
            <a:ext cx="16459200" cy="1524000"/>
          </a:xfrm>
          <a:prstGeom prst="rect">
            <a:avLst/>
          </a:prstGeom>
        </p:spPr>
        <p:txBody>
          <a:bodyPr vert="horz" lIns="182880" tIns="91440" rIns="182880" bIns="91440" rtlCol="0" anchor="ctr">
            <a:normAutofit/>
          </a:bodyPr>
          <a:lstStyle/>
          <a:p>
            <a:r>
              <a:rPr lang="en-US" dirty="0" err="1" smtClean="0"/>
              <a:t>Cliquez</a:t>
            </a:r>
            <a:r>
              <a:rPr lang="en-US" dirty="0" smtClean="0"/>
              <a:t> et </a:t>
            </a:r>
            <a:r>
              <a:rPr lang="en-US" dirty="0" err="1" smtClean="0"/>
              <a:t>modifiez</a:t>
            </a:r>
            <a:r>
              <a:rPr lang="en-US" dirty="0" smtClean="0"/>
              <a:t> le </a:t>
            </a:r>
            <a:r>
              <a:rPr lang="en-US" dirty="0" err="1" smtClean="0"/>
              <a:t>titre</a:t>
            </a:r>
            <a:endParaRPr lang="fr-FR" dirty="0"/>
          </a:p>
        </p:txBody>
      </p:sp>
      <p:sp>
        <p:nvSpPr>
          <p:cNvPr id="3" name="Espace réservé du texte 2"/>
          <p:cNvSpPr>
            <a:spLocks noGrp="1"/>
          </p:cNvSpPr>
          <p:nvPr>
            <p:ph type="body" idx="1"/>
          </p:nvPr>
        </p:nvSpPr>
        <p:spPr>
          <a:xfrm>
            <a:off x="914400" y="2514600"/>
            <a:ext cx="16459200" cy="9737727"/>
          </a:xfrm>
          <a:prstGeom prst="rect">
            <a:avLst/>
          </a:prstGeom>
        </p:spPr>
        <p:txBody>
          <a:bodyPr vert="horz" lIns="182880" tIns="91440" rIns="182880" bIns="91440" rtlCol="0">
            <a:normAutofit/>
          </a:bodyPr>
          <a:lstStyle/>
          <a:p>
            <a:pPr lvl="0"/>
            <a:r>
              <a:rPr lang="en-US" smtClean="0"/>
              <a:t>Cliquez pour modifier les styles du texte du masque</a:t>
            </a:r>
          </a:p>
          <a:p>
            <a:pPr lvl="1"/>
            <a:r>
              <a:rPr lang="en-US" smtClean="0"/>
              <a:t>Deuxième niveau</a:t>
            </a:r>
          </a:p>
          <a:p>
            <a:pPr lvl="2"/>
            <a:r>
              <a:rPr lang="en-US" smtClean="0"/>
              <a:t>Troisième niveau</a:t>
            </a:r>
          </a:p>
          <a:p>
            <a:pPr lvl="3"/>
            <a:r>
              <a:rPr lang="en-US" smtClean="0"/>
              <a:t>Quatrième niveau</a:t>
            </a:r>
          </a:p>
          <a:p>
            <a:pPr lvl="4"/>
            <a:r>
              <a:rPr lang="en-US" smtClean="0"/>
              <a:t>Cinquième niveau</a:t>
            </a:r>
            <a:endParaRPr lang="fr-FR"/>
          </a:p>
        </p:txBody>
      </p:sp>
      <p:sp>
        <p:nvSpPr>
          <p:cNvPr id="4" name="Espace réservé de la date 3"/>
          <p:cNvSpPr>
            <a:spLocks noGrp="1"/>
          </p:cNvSpPr>
          <p:nvPr>
            <p:ph type="dt" sz="half" idx="2"/>
          </p:nvPr>
        </p:nvSpPr>
        <p:spPr>
          <a:xfrm>
            <a:off x="914400" y="12712701"/>
            <a:ext cx="4267200" cy="730250"/>
          </a:xfrm>
          <a:prstGeom prst="rect">
            <a:avLst/>
          </a:prstGeom>
        </p:spPr>
        <p:txBody>
          <a:bodyPr vert="horz" lIns="182880" tIns="91440" rIns="182880" bIns="91440" rtlCol="0" anchor="ctr"/>
          <a:lstStyle>
            <a:lvl1pPr algn="l">
              <a:defRPr sz="2400">
                <a:solidFill>
                  <a:schemeClr val="tx1">
                    <a:tint val="75000"/>
                  </a:schemeClr>
                </a:solidFill>
              </a:defRPr>
            </a:lvl1pPr>
          </a:lstStyle>
          <a:p>
            <a:fld id="{F708A658-898F-AC4D-9272-3159B964339E}" type="datetimeFigureOut">
              <a:rPr lang="fr-FR" smtClean="0"/>
              <a:pPr/>
              <a:t>05/12/2017</a:t>
            </a:fld>
            <a:endParaRPr lang="fr-FR"/>
          </a:p>
        </p:txBody>
      </p:sp>
      <p:sp>
        <p:nvSpPr>
          <p:cNvPr id="5" name="Espace réservé du pied de page 4"/>
          <p:cNvSpPr>
            <a:spLocks noGrp="1"/>
          </p:cNvSpPr>
          <p:nvPr>
            <p:ph type="ftr" sz="quarter" idx="3"/>
          </p:nvPr>
        </p:nvSpPr>
        <p:spPr>
          <a:xfrm>
            <a:off x="6248400" y="12712701"/>
            <a:ext cx="5791200" cy="730250"/>
          </a:xfrm>
          <a:prstGeom prst="rect">
            <a:avLst/>
          </a:prstGeom>
        </p:spPr>
        <p:txBody>
          <a:bodyPr vert="horz" lIns="182880" tIns="91440" rIns="182880" bIns="91440" rtlCol="0" anchor="ctr"/>
          <a:lstStyle>
            <a:lvl1pPr algn="ctr">
              <a:defRPr sz="24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3106400" y="12712701"/>
            <a:ext cx="4267200" cy="730250"/>
          </a:xfrm>
          <a:prstGeom prst="rect">
            <a:avLst/>
          </a:prstGeom>
        </p:spPr>
        <p:txBody>
          <a:bodyPr vert="horz" lIns="182880" tIns="91440" rIns="182880" bIns="91440" rtlCol="0" anchor="ctr"/>
          <a:lstStyle>
            <a:lvl1pPr algn="r">
              <a:defRPr sz="2400">
                <a:solidFill>
                  <a:schemeClr val="tx1">
                    <a:tint val="75000"/>
                  </a:schemeClr>
                </a:solidFill>
              </a:defRPr>
            </a:lvl1pPr>
          </a:lstStyle>
          <a:p>
            <a:fld id="{F57DCA44-B049-BA48-8FBA-1475C3F9E345}"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8800" kern="1200">
          <a:solidFill>
            <a:schemeClr val="tx1"/>
          </a:solidFill>
          <a:latin typeface="+mj-lt"/>
          <a:ea typeface="+mj-ea"/>
          <a:cs typeface="+mj-cs"/>
        </a:defRPr>
      </a:lvl1pPr>
    </p:titleStyle>
    <p:bodyStyle>
      <a:lvl1pPr marL="685800" indent="-685800" algn="l" defTabSz="914400" rtl="0" eaLnBrk="1" latinLnBrk="0" hangingPunct="1">
        <a:spcBef>
          <a:spcPct val="20000"/>
        </a:spcBef>
        <a:buFont typeface="Arial"/>
        <a:buChar char="•"/>
        <a:defRPr sz="6400" kern="1200">
          <a:solidFill>
            <a:schemeClr val="tx1"/>
          </a:solidFill>
          <a:latin typeface="+mn-lt"/>
          <a:ea typeface="+mn-ea"/>
          <a:cs typeface="+mn-cs"/>
        </a:defRPr>
      </a:lvl1pPr>
      <a:lvl2pPr marL="1485900" indent="-571500" algn="l" defTabSz="914400" rtl="0" eaLnBrk="1" latinLnBrk="0" hangingPunct="1">
        <a:spcBef>
          <a:spcPct val="20000"/>
        </a:spcBef>
        <a:buFont typeface="Arial"/>
        <a:buChar char="–"/>
        <a:defRPr sz="5600" kern="1200">
          <a:solidFill>
            <a:schemeClr val="tx1"/>
          </a:solidFill>
          <a:latin typeface="+mn-lt"/>
          <a:ea typeface="+mn-ea"/>
          <a:cs typeface="+mn-cs"/>
        </a:defRPr>
      </a:lvl2pPr>
      <a:lvl3pPr marL="2286000" indent="-457200" algn="l" defTabSz="914400" rtl="0" eaLnBrk="1" latinLnBrk="0" hangingPunct="1">
        <a:spcBef>
          <a:spcPct val="20000"/>
        </a:spcBef>
        <a:buFont typeface="Arial"/>
        <a:buChar char="•"/>
        <a:defRPr sz="4800" kern="1200">
          <a:solidFill>
            <a:schemeClr val="tx1"/>
          </a:solidFill>
          <a:latin typeface="+mn-lt"/>
          <a:ea typeface="+mn-ea"/>
          <a:cs typeface="+mn-cs"/>
        </a:defRPr>
      </a:lvl3pPr>
      <a:lvl4pPr marL="3200400" indent="-457200" algn="l" defTabSz="914400" rtl="0" eaLnBrk="1" latinLnBrk="0" hangingPunct="1">
        <a:spcBef>
          <a:spcPct val="20000"/>
        </a:spcBef>
        <a:buFont typeface="Arial"/>
        <a:buChar char="–"/>
        <a:defRPr sz="4000" kern="1200">
          <a:solidFill>
            <a:schemeClr val="tx1"/>
          </a:solidFill>
          <a:latin typeface="+mn-lt"/>
          <a:ea typeface="+mn-ea"/>
          <a:cs typeface="+mn-cs"/>
        </a:defRPr>
      </a:lvl4pPr>
      <a:lvl5pPr marL="4114800" indent="-457200" algn="l" defTabSz="914400" rtl="0" eaLnBrk="1" latinLnBrk="0" hangingPunct="1">
        <a:spcBef>
          <a:spcPct val="20000"/>
        </a:spcBef>
        <a:buFont typeface="Arial"/>
        <a:buChar char="»"/>
        <a:defRPr sz="4000" kern="1200">
          <a:solidFill>
            <a:schemeClr val="tx1"/>
          </a:solidFill>
          <a:latin typeface="+mn-lt"/>
          <a:ea typeface="+mn-ea"/>
          <a:cs typeface="+mn-cs"/>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fr-FR"/>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stretch>
            <a:fillRect/>
          </a:stretch>
        </p:blipFill>
        <p:spPr>
          <a:xfrm>
            <a:off x="8972727" y="1878615"/>
            <a:ext cx="8863034" cy="9371873"/>
          </a:xfrm>
          <a:prstGeom prst="rect">
            <a:avLst/>
          </a:prstGeom>
          <a:ln>
            <a:solidFill>
              <a:schemeClr val="bg1">
                <a:lumMod val="65000"/>
              </a:schemeClr>
            </a:solidFill>
          </a:ln>
        </p:spPr>
      </p:pic>
      <p:sp>
        <p:nvSpPr>
          <p:cNvPr id="2" name="Titre 1"/>
          <p:cNvSpPr>
            <a:spLocks noGrp="1"/>
          </p:cNvSpPr>
          <p:nvPr>
            <p:ph type="title"/>
          </p:nvPr>
        </p:nvSpPr>
        <p:spPr>
          <a:xfrm>
            <a:off x="914400" y="296278"/>
            <a:ext cx="16459200" cy="1524000"/>
          </a:xfrm>
        </p:spPr>
        <p:txBody>
          <a:bodyPr/>
          <a:lstStyle/>
          <a:p>
            <a:r>
              <a:rPr lang="fr-FR" dirty="0" err="1" smtClean="0"/>
              <a:t>OptImage</a:t>
            </a:r>
            <a:endParaRPr lang="fr-FR" dirty="0"/>
          </a:p>
        </p:txBody>
      </p:sp>
      <p:pic>
        <p:nvPicPr>
          <p:cNvPr id="4" name="Image 3"/>
          <p:cNvPicPr>
            <a:picLocks noChangeAspect="1"/>
          </p:cNvPicPr>
          <p:nvPr/>
        </p:nvPicPr>
        <p:blipFill>
          <a:blip r:embed="rId3"/>
          <a:stretch>
            <a:fillRect/>
          </a:stretch>
        </p:blipFill>
        <p:spPr>
          <a:xfrm>
            <a:off x="396373" y="3273562"/>
            <a:ext cx="9251683" cy="6752790"/>
          </a:xfrm>
          <a:prstGeom prst="rect">
            <a:avLst/>
          </a:prstGeom>
        </p:spPr>
      </p:pic>
      <p:pic>
        <p:nvPicPr>
          <p:cNvPr id="9" name="Image 8"/>
          <p:cNvPicPr>
            <a:picLocks noChangeAspect="1"/>
          </p:cNvPicPr>
          <p:nvPr/>
        </p:nvPicPr>
        <p:blipFill>
          <a:blip r:embed="rId4"/>
          <a:stretch>
            <a:fillRect/>
          </a:stretch>
        </p:blipFill>
        <p:spPr>
          <a:xfrm>
            <a:off x="7085445" y="6671077"/>
            <a:ext cx="10750316" cy="6710549"/>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1)e. Operations on time courses</a:t>
            </a:r>
            <a:endParaRPr lang="fr-FR" dirty="0"/>
          </a:p>
        </p:txBody>
      </p:sp>
      <p:pic>
        <p:nvPicPr>
          <p:cNvPr id="3" name="Image 2"/>
          <p:cNvPicPr>
            <a:picLocks noChangeAspect="1"/>
          </p:cNvPicPr>
          <p:nvPr/>
        </p:nvPicPr>
        <p:blipFill>
          <a:blip r:embed="rId2"/>
          <a:stretch>
            <a:fillRect/>
          </a:stretch>
        </p:blipFill>
        <p:spPr>
          <a:xfrm>
            <a:off x="838200" y="1524000"/>
            <a:ext cx="16611600" cy="12166600"/>
          </a:xfrm>
          <a:prstGeom prst="rect">
            <a:avLst/>
          </a:prstGeom>
        </p:spPr>
      </p:pic>
      <p:sp>
        <p:nvSpPr>
          <p:cNvPr id="4" name="Rectangle 3"/>
          <p:cNvSpPr/>
          <p:nvPr/>
        </p:nvSpPr>
        <p:spPr>
          <a:xfrm>
            <a:off x="1219200" y="10744200"/>
            <a:ext cx="5257800" cy="1905000"/>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Rectangle 4"/>
          <p:cNvSpPr/>
          <p:nvPr/>
        </p:nvSpPr>
        <p:spPr>
          <a:xfrm>
            <a:off x="2929466" y="12649200"/>
            <a:ext cx="914400" cy="304800"/>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Bulle rectangulaire 5"/>
          <p:cNvSpPr/>
          <p:nvPr/>
        </p:nvSpPr>
        <p:spPr>
          <a:xfrm>
            <a:off x="6705600" y="9829800"/>
            <a:ext cx="3505200" cy="914400"/>
          </a:xfrm>
          <a:prstGeom prst="wedgeRectCallout">
            <a:avLst>
              <a:gd name="adj1" fmla="val -55021"/>
              <a:gd name="adj2" fmla="val 89661"/>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err="1" smtClean="0">
                <a:solidFill>
                  <a:schemeClr val="tx1"/>
                </a:solidFill>
              </a:rPr>
              <a:t>Apply</a:t>
            </a:r>
            <a:r>
              <a:rPr lang="fr-FR" sz="2000" dirty="0" smtClean="0">
                <a:solidFill>
                  <a:schemeClr val="tx1"/>
                </a:solidFill>
              </a:rPr>
              <a:t> </a:t>
            </a:r>
            <a:r>
              <a:rPr lang="fr-FR" sz="2000" dirty="0" err="1" smtClean="0">
                <a:solidFill>
                  <a:schemeClr val="tx1"/>
                </a:solidFill>
              </a:rPr>
              <a:t>successively</a:t>
            </a:r>
            <a:r>
              <a:rPr lang="fr-FR" sz="2000" dirty="0" smtClean="0">
                <a:solidFill>
                  <a:schemeClr val="tx1"/>
                </a:solidFill>
              </a:rPr>
              <a:t> a set of </a:t>
            </a:r>
            <a:r>
              <a:rPr lang="fr-FR" sz="2000" dirty="0" err="1" smtClean="0">
                <a:solidFill>
                  <a:schemeClr val="tx1"/>
                </a:solidFill>
              </a:rPr>
              <a:t>operation</a:t>
            </a:r>
            <a:r>
              <a:rPr lang="fr-FR" sz="2000" dirty="0" smtClean="0">
                <a:solidFill>
                  <a:schemeClr val="tx1"/>
                </a:solidFill>
              </a:rPr>
              <a:t> to the </a:t>
            </a:r>
            <a:r>
              <a:rPr lang="fr-FR" sz="2000" dirty="0" err="1" smtClean="0">
                <a:solidFill>
                  <a:schemeClr val="tx1"/>
                </a:solidFill>
              </a:rPr>
              <a:t>signals</a:t>
            </a:r>
            <a:r>
              <a:rPr lang="fr-FR" sz="2000" dirty="0" smtClean="0">
                <a:solidFill>
                  <a:schemeClr val="tx1"/>
                </a:solidFill>
              </a:rPr>
              <a:t> in the « Signal </a:t>
            </a:r>
            <a:r>
              <a:rPr lang="fr-FR" sz="2000" dirty="0" err="1" smtClean="0">
                <a:solidFill>
                  <a:schemeClr val="tx1"/>
                </a:solidFill>
              </a:rPr>
              <a:t>operation</a:t>
            </a:r>
            <a:r>
              <a:rPr lang="fr-FR" sz="2000" dirty="0" smtClean="0">
                <a:solidFill>
                  <a:schemeClr val="tx1"/>
                </a:solidFill>
              </a:rPr>
              <a:t> panel »</a:t>
            </a:r>
            <a:endParaRPr lang="fr-FR" sz="2000" dirty="0">
              <a:solidFill>
                <a:schemeClr val="tx1"/>
              </a:solidFill>
            </a:endParaRPr>
          </a:p>
        </p:txBody>
      </p:sp>
      <p:sp>
        <p:nvSpPr>
          <p:cNvPr id="7" name="Rectangle 6"/>
          <p:cNvSpPr/>
          <p:nvPr/>
        </p:nvSpPr>
        <p:spPr>
          <a:xfrm>
            <a:off x="0" y="0"/>
            <a:ext cx="914400" cy="13716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1)f. Save</a:t>
            </a:r>
            <a:endParaRPr lang="fr-FR" dirty="0"/>
          </a:p>
        </p:txBody>
      </p:sp>
      <p:grpSp>
        <p:nvGrpSpPr>
          <p:cNvPr id="6" name="Grouper 5"/>
          <p:cNvGrpSpPr/>
          <p:nvPr/>
        </p:nvGrpSpPr>
        <p:grpSpPr>
          <a:xfrm>
            <a:off x="914400" y="1524000"/>
            <a:ext cx="16611600" cy="12170833"/>
            <a:chOff x="838200" y="770467"/>
            <a:chExt cx="16611600" cy="12170833"/>
          </a:xfrm>
        </p:grpSpPr>
        <p:pic>
          <p:nvPicPr>
            <p:cNvPr id="4" name="Image 3"/>
            <p:cNvPicPr>
              <a:picLocks noChangeAspect="1"/>
            </p:cNvPicPr>
            <p:nvPr/>
          </p:nvPicPr>
          <p:blipFill>
            <a:blip r:embed="rId2"/>
            <a:stretch>
              <a:fillRect/>
            </a:stretch>
          </p:blipFill>
          <p:spPr>
            <a:xfrm>
              <a:off x="838200" y="774700"/>
              <a:ext cx="16611600" cy="12166600"/>
            </a:xfrm>
            <a:prstGeom prst="rect">
              <a:avLst/>
            </a:prstGeom>
          </p:spPr>
        </p:pic>
        <p:pic>
          <p:nvPicPr>
            <p:cNvPr id="5" name="Image 4"/>
            <p:cNvPicPr>
              <a:picLocks noChangeAspect="1"/>
            </p:cNvPicPr>
            <p:nvPr/>
          </p:nvPicPr>
          <p:blipFill>
            <a:blip r:embed="rId3"/>
            <a:srcRect l="33945"/>
            <a:stretch>
              <a:fillRect/>
            </a:stretch>
          </p:blipFill>
          <p:spPr>
            <a:xfrm>
              <a:off x="6477000" y="770467"/>
              <a:ext cx="10972800" cy="12166600"/>
            </a:xfrm>
            <a:prstGeom prst="rect">
              <a:avLst/>
            </a:prstGeom>
          </p:spPr>
        </p:pic>
      </p:grpSp>
      <p:sp>
        <p:nvSpPr>
          <p:cNvPr id="7" name="Rectangle 6"/>
          <p:cNvSpPr/>
          <p:nvPr/>
        </p:nvSpPr>
        <p:spPr>
          <a:xfrm>
            <a:off x="6400800" y="6781800"/>
            <a:ext cx="4191000" cy="838200"/>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p:nvSpPr>
        <p:spPr>
          <a:xfrm>
            <a:off x="914400" y="5715000"/>
            <a:ext cx="3505200" cy="838200"/>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Bulle rectangulaire 8"/>
          <p:cNvSpPr/>
          <p:nvPr/>
        </p:nvSpPr>
        <p:spPr>
          <a:xfrm>
            <a:off x="4343400" y="4038600"/>
            <a:ext cx="2133600" cy="1143000"/>
          </a:xfrm>
          <a:prstGeom prst="wedgeRectCallout">
            <a:avLst>
              <a:gd name="adj1" fmla="val -43910"/>
              <a:gd name="adj2" fmla="val 91143"/>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Save / export / </a:t>
            </a:r>
            <a:r>
              <a:rPr lang="fr-FR" sz="2000" dirty="0" err="1" smtClean="0">
                <a:solidFill>
                  <a:schemeClr val="tx1"/>
                </a:solidFill>
              </a:rPr>
              <a:t>write</a:t>
            </a:r>
            <a:r>
              <a:rPr lang="fr-FR" sz="2000" dirty="0" smtClean="0">
                <a:solidFill>
                  <a:schemeClr val="tx1"/>
                </a:solidFill>
              </a:rPr>
              <a:t> in a </a:t>
            </a:r>
            <a:r>
              <a:rPr lang="fr-FR" sz="2000" dirty="0" err="1" smtClean="0">
                <a:solidFill>
                  <a:schemeClr val="tx1"/>
                </a:solidFill>
              </a:rPr>
              <a:t>comments</a:t>
            </a:r>
            <a:r>
              <a:rPr lang="fr-FR" sz="2000" dirty="0" smtClean="0">
                <a:solidFill>
                  <a:schemeClr val="tx1"/>
                </a:solidFill>
              </a:rPr>
              <a:t> file</a:t>
            </a:r>
            <a:endParaRPr lang="fr-FR" sz="2000" dirty="0">
              <a:solidFill>
                <a:schemeClr val="tx1"/>
              </a:solidFill>
            </a:endParaRPr>
          </a:p>
        </p:txBody>
      </p:sp>
      <p:sp>
        <p:nvSpPr>
          <p:cNvPr id="10" name="Bulle rectangulaire 9"/>
          <p:cNvSpPr/>
          <p:nvPr/>
        </p:nvSpPr>
        <p:spPr>
          <a:xfrm>
            <a:off x="10896600" y="5638800"/>
            <a:ext cx="2514600" cy="914400"/>
          </a:xfrm>
          <a:prstGeom prst="wedgeRectCallout">
            <a:avLst>
              <a:gd name="adj1" fmla="val -55021"/>
              <a:gd name="adj2" fmla="val 89661"/>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Save a </a:t>
            </a:r>
            <a:r>
              <a:rPr lang="fr-FR" sz="2000" dirty="0" err="1" smtClean="0">
                <a:solidFill>
                  <a:schemeClr val="tx1"/>
                </a:solidFill>
              </a:rPr>
              <a:t>modified</a:t>
            </a:r>
            <a:r>
              <a:rPr lang="fr-FR" sz="2000" dirty="0" smtClean="0">
                <a:solidFill>
                  <a:schemeClr val="tx1"/>
                </a:solidFill>
              </a:rPr>
              <a:t> version of the data</a:t>
            </a:r>
            <a:endParaRPr lang="fr-FR" sz="2000" dirty="0">
              <a:solidFill>
                <a:schemeClr val="tx1"/>
              </a:solidFill>
            </a:endParaRPr>
          </a:p>
        </p:txBody>
      </p:sp>
      <p:sp>
        <p:nvSpPr>
          <p:cNvPr id="11" name="Rectangle 10"/>
          <p:cNvSpPr/>
          <p:nvPr/>
        </p:nvSpPr>
        <p:spPr>
          <a:xfrm>
            <a:off x="0" y="0"/>
            <a:ext cx="914400" cy="13716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Espace réservé du contenu 2"/>
          <p:cNvSpPr>
            <a:spLocks noGrp="1"/>
          </p:cNvSpPr>
          <p:nvPr>
            <p:ph idx="1"/>
          </p:nvPr>
        </p:nvSpPr>
        <p:spPr>
          <a:xfrm>
            <a:off x="914400" y="1752600"/>
            <a:ext cx="16459200" cy="11582400"/>
          </a:xfrm>
        </p:spPr>
        <p:txBody>
          <a:bodyPr>
            <a:normAutofit lnSpcReduction="10000"/>
          </a:bodyPr>
          <a:lstStyle/>
          <a:p>
            <a:pPr marL="1943100" lvl="1" indent="-1143000">
              <a:buAutoNum type="alphaLcPeriod"/>
            </a:pPr>
            <a:r>
              <a:rPr lang="en-US" dirty="0" smtClean="0"/>
              <a:t>Which displays are available?</a:t>
            </a:r>
            <a:br>
              <a:rPr lang="en-US" dirty="0" smtClean="0"/>
            </a:br>
            <a:endParaRPr lang="en-US" dirty="0" smtClean="0"/>
          </a:p>
          <a:p>
            <a:pPr marL="1943100" lvl="1" indent="-1143000">
              <a:buAutoNum type="alphaLcPeriod"/>
            </a:pPr>
            <a:r>
              <a:rPr lang="en-US" dirty="0" smtClean="0"/>
              <a:t>What to show in each display?</a:t>
            </a:r>
          </a:p>
          <a:p>
            <a:pPr marL="2743200" lvl="2" indent="-1143000"/>
            <a:r>
              <a:rPr lang="en-US" dirty="0" smtClean="0"/>
              <a:t>Picture1 and Picture2</a:t>
            </a:r>
          </a:p>
          <a:p>
            <a:pPr marL="2743200" lvl="2" indent="-1143000"/>
            <a:r>
              <a:rPr lang="en-US" dirty="0" smtClean="0"/>
              <a:t>Time Courses</a:t>
            </a:r>
          </a:p>
          <a:p>
            <a:pPr marL="1943100" lvl="1" indent="-1143000">
              <a:buAutoNum type="alphaLcPeriod"/>
            </a:pPr>
            <a:endParaRPr lang="en-US" dirty="0" smtClean="0"/>
          </a:p>
          <a:p>
            <a:pPr marL="1943100" lvl="1" indent="-1143000">
              <a:buAutoNum type="alphaLcPeriod"/>
            </a:pPr>
            <a:r>
              <a:rPr lang="en-US" dirty="0" smtClean="0"/>
              <a:t>Display options</a:t>
            </a:r>
          </a:p>
          <a:p>
            <a:pPr marL="2743200" lvl="2" indent="-1143000"/>
            <a:r>
              <a:rPr lang="en-US" dirty="0" smtClean="0"/>
              <a:t>Picture1 and Picture2</a:t>
            </a:r>
          </a:p>
          <a:p>
            <a:pPr marL="2743200" lvl="2" indent="-1143000"/>
            <a:r>
              <a:rPr lang="en-US" dirty="0" smtClean="0"/>
              <a:t>Time Courses</a:t>
            </a:r>
          </a:p>
          <a:p>
            <a:pPr marL="1943100" lvl="1" indent="-1143000">
              <a:buAutoNum type="alphaLcPeriod"/>
            </a:pPr>
            <a:endParaRPr lang="en-US" dirty="0" smtClean="0"/>
          </a:p>
          <a:p>
            <a:pPr marL="1943100" lvl="1" indent="-1143000">
              <a:buAutoNum type="alphaLcPeriod"/>
            </a:pPr>
            <a:r>
              <a:rPr lang="en-US" dirty="0" smtClean="0"/>
              <a:t>Mouse actions</a:t>
            </a:r>
          </a:p>
          <a:p>
            <a:pPr marL="2743200" lvl="2" indent="-1143000"/>
            <a:r>
              <a:rPr lang="en-US" dirty="0" smtClean="0"/>
              <a:t>Principles of region selection</a:t>
            </a:r>
          </a:p>
          <a:p>
            <a:pPr marL="2743200" lvl="2" indent="-1143000"/>
            <a:r>
              <a:rPr lang="en-US" dirty="0" smtClean="0"/>
              <a:t>Table of mouse actions</a:t>
            </a:r>
          </a:p>
          <a:p>
            <a:pPr marL="2743200" lvl="2" indent="-1143000"/>
            <a:endParaRPr lang="en-US" dirty="0" smtClean="0"/>
          </a:p>
        </p:txBody>
      </p:sp>
      <p:sp>
        <p:nvSpPr>
          <p:cNvPr id="2" name="Titre 1"/>
          <p:cNvSpPr>
            <a:spLocks noGrp="1"/>
          </p:cNvSpPr>
          <p:nvPr>
            <p:ph type="title"/>
          </p:nvPr>
        </p:nvSpPr>
        <p:spPr/>
        <p:txBody>
          <a:bodyPr/>
          <a:lstStyle/>
          <a:p>
            <a:r>
              <a:rPr lang="fr-FR" dirty="0" smtClean="0"/>
              <a:t>2) </a:t>
            </a:r>
            <a:r>
              <a:rPr lang="fr-FR" dirty="0" err="1" smtClean="0"/>
              <a:t>Visualizing</a:t>
            </a:r>
            <a:r>
              <a:rPr lang="fr-FR" dirty="0" smtClean="0"/>
              <a:t> the data</a:t>
            </a:r>
            <a:endParaRPr lang="fr-FR" dirty="0"/>
          </a:p>
        </p:txBody>
      </p:sp>
      <p:sp>
        <p:nvSpPr>
          <p:cNvPr id="4" name="Rectangle 3"/>
          <p:cNvSpPr/>
          <p:nvPr/>
        </p:nvSpPr>
        <p:spPr>
          <a:xfrm>
            <a:off x="0" y="0"/>
            <a:ext cx="914400" cy="13716000"/>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0"/>
            <a:ext cx="914400" cy="13716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dirty="0" smtClean="0"/>
              <a:t>2)a. </a:t>
            </a:r>
            <a:r>
              <a:rPr lang="fr-FR" dirty="0" err="1" smtClean="0"/>
              <a:t>Which</a:t>
            </a:r>
            <a:r>
              <a:rPr lang="fr-FR" dirty="0" smtClean="0"/>
              <a:t> displays are </a:t>
            </a:r>
            <a:r>
              <a:rPr lang="fr-FR" dirty="0" err="1" smtClean="0"/>
              <a:t>available</a:t>
            </a:r>
            <a:r>
              <a:rPr lang="fr-FR" dirty="0" smtClean="0"/>
              <a:t>?</a:t>
            </a:r>
            <a:endParaRPr lang="fr-FR" dirty="0"/>
          </a:p>
        </p:txBody>
      </p:sp>
      <p:pic>
        <p:nvPicPr>
          <p:cNvPr id="4" name="Image 3"/>
          <p:cNvPicPr>
            <a:picLocks noChangeAspect="1"/>
          </p:cNvPicPr>
          <p:nvPr/>
        </p:nvPicPr>
        <p:blipFill>
          <a:blip r:embed="rId2"/>
          <a:stretch>
            <a:fillRect/>
          </a:stretch>
        </p:blipFill>
        <p:spPr>
          <a:xfrm>
            <a:off x="1905000" y="2025942"/>
            <a:ext cx="15544800" cy="11385258"/>
          </a:xfrm>
          <a:prstGeom prst="rect">
            <a:avLst/>
          </a:prstGeom>
        </p:spPr>
      </p:pic>
      <p:sp>
        <p:nvSpPr>
          <p:cNvPr id="5" name="Rectangle 4"/>
          <p:cNvSpPr/>
          <p:nvPr/>
        </p:nvSpPr>
        <p:spPr>
          <a:xfrm>
            <a:off x="3078480" y="2286000"/>
            <a:ext cx="762000" cy="381000"/>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Rectangle 5"/>
          <p:cNvSpPr/>
          <p:nvPr/>
        </p:nvSpPr>
        <p:spPr>
          <a:xfrm>
            <a:off x="3962400" y="2286000"/>
            <a:ext cx="685800" cy="381000"/>
          </a:xfrm>
          <a:prstGeom prst="rect">
            <a:avLst/>
          </a:prstGeom>
          <a:solidFill>
            <a:schemeClr val="accent2">
              <a:alpha val="25000"/>
            </a:scheme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baseline="30000" dirty="0"/>
          </a:p>
        </p:txBody>
      </p:sp>
      <p:sp>
        <p:nvSpPr>
          <p:cNvPr id="7" name="Rectangle 6"/>
          <p:cNvSpPr/>
          <p:nvPr/>
        </p:nvSpPr>
        <p:spPr>
          <a:xfrm>
            <a:off x="4775200" y="2286000"/>
            <a:ext cx="939800" cy="381000"/>
          </a:xfrm>
          <a:prstGeom prst="rect">
            <a:avLst/>
          </a:prstGeom>
          <a:solidFill>
            <a:schemeClr val="accent2">
              <a:alpha val="25000"/>
            </a:scheme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Rectangle 9"/>
          <p:cNvSpPr/>
          <p:nvPr/>
        </p:nvSpPr>
        <p:spPr>
          <a:xfrm>
            <a:off x="3429000" y="3048000"/>
            <a:ext cx="4267200" cy="5257800"/>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1" name="Image 10"/>
          <p:cNvPicPr>
            <a:picLocks noChangeAspect="1"/>
          </p:cNvPicPr>
          <p:nvPr/>
        </p:nvPicPr>
        <p:blipFill>
          <a:blip r:embed="rId2"/>
          <a:srcRect l="25000" b="74960"/>
          <a:stretch>
            <a:fillRect/>
          </a:stretch>
        </p:blipFill>
        <p:spPr>
          <a:xfrm>
            <a:off x="5791200" y="2025942"/>
            <a:ext cx="11658600" cy="2850858"/>
          </a:xfrm>
          <a:prstGeom prst="rect">
            <a:avLst/>
          </a:prstGeom>
        </p:spPr>
      </p:pic>
      <p:sp>
        <p:nvSpPr>
          <p:cNvPr id="8" name="Rectangle 7"/>
          <p:cNvSpPr/>
          <p:nvPr/>
        </p:nvSpPr>
        <p:spPr>
          <a:xfrm>
            <a:off x="5791200" y="2286000"/>
            <a:ext cx="1219200" cy="381000"/>
          </a:xfrm>
          <a:prstGeom prst="rect">
            <a:avLst/>
          </a:prstGeom>
          <a:solidFill>
            <a:schemeClr val="accent6">
              <a:alpha val="25000"/>
            </a:schemeClr>
          </a:solidFill>
          <a:ln w="57150" cap="flat" cmpd="sng" algn="ctr">
            <a:solidFill>
              <a:schemeClr val="accent6"/>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Rectangle 8"/>
          <p:cNvSpPr/>
          <p:nvPr/>
        </p:nvSpPr>
        <p:spPr>
          <a:xfrm>
            <a:off x="5791200" y="2667000"/>
            <a:ext cx="2819400" cy="2209800"/>
          </a:xfrm>
          <a:prstGeom prst="rect">
            <a:avLst/>
          </a:prstGeom>
          <a:solidFill>
            <a:schemeClr val="accent6">
              <a:alpha val="25000"/>
            </a:schemeClr>
          </a:solidFill>
          <a:ln w="57150" cap="flat" cmpd="sng" algn="ctr">
            <a:solidFill>
              <a:schemeClr val="accent6"/>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Rectangle 11"/>
          <p:cNvSpPr/>
          <p:nvPr/>
        </p:nvSpPr>
        <p:spPr>
          <a:xfrm>
            <a:off x="2743200" y="8153400"/>
            <a:ext cx="2032000" cy="2514600"/>
          </a:xfrm>
          <a:prstGeom prst="rect">
            <a:avLst/>
          </a:prstGeom>
          <a:solidFill>
            <a:schemeClr val="accent2">
              <a:alpha val="25000"/>
            </a:scheme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3" name="Rectangle 12"/>
          <p:cNvSpPr/>
          <p:nvPr/>
        </p:nvSpPr>
        <p:spPr>
          <a:xfrm>
            <a:off x="9372600" y="2895600"/>
            <a:ext cx="7696200" cy="10058400"/>
          </a:xfrm>
          <a:prstGeom prst="rect">
            <a:avLst/>
          </a:prstGeom>
          <a:solidFill>
            <a:schemeClr val="accent2">
              <a:alpha val="25000"/>
            </a:scheme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5" name="Connecteur en angle 14"/>
          <p:cNvCxnSpPr>
            <a:stCxn id="5" idx="2"/>
            <a:endCxn id="10" idx="1"/>
          </p:cNvCxnSpPr>
          <p:nvPr/>
        </p:nvCxnSpPr>
        <p:spPr>
          <a:xfrm rot="5400000">
            <a:off x="1939290" y="4156710"/>
            <a:ext cx="3009900" cy="30480"/>
          </a:xfrm>
          <a:prstGeom prst="bentConnector4">
            <a:avLst>
              <a:gd name="adj1" fmla="val 141"/>
              <a:gd name="adj2" fmla="val 850000"/>
            </a:avLst>
          </a:prstGeom>
          <a:ln w="57150" cap="flat" cmpd="sng"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 name="Connecteur en angle 14"/>
          <p:cNvCxnSpPr>
            <a:endCxn id="12" idx="1"/>
          </p:cNvCxnSpPr>
          <p:nvPr/>
        </p:nvCxnSpPr>
        <p:spPr>
          <a:xfrm rot="5400000">
            <a:off x="-19050" y="5429250"/>
            <a:ext cx="6743700" cy="1219200"/>
          </a:xfrm>
          <a:prstGeom prst="bentConnector4">
            <a:avLst>
              <a:gd name="adj1" fmla="val 2260"/>
              <a:gd name="adj2" fmla="val 118750"/>
            </a:avLst>
          </a:prstGeom>
          <a:ln w="57150" cap="flat" cmpd="sng" algn="ctr">
            <a:solidFill>
              <a:schemeClr val="accent2"/>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Connecteur en angle 14"/>
          <p:cNvCxnSpPr>
            <a:stCxn id="7" idx="0"/>
            <a:endCxn id="13" idx="0"/>
          </p:cNvCxnSpPr>
          <p:nvPr/>
        </p:nvCxnSpPr>
        <p:spPr>
          <a:xfrm rot="16200000" flipH="1">
            <a:off x="8928100" y="-1397000"/>
            <a:ext cx="609600" cy="7975600"/>
          </a:xfrm>
          <a:prstGeom prst="bentConnector3">
            <a:avLst>
              <a:gd name="adj1" fmla="val -37500"/>
            </a:avLst>
          </a:prstGeom>
          <a:ln w="57150" cap="flat" cmpd="sng" algn="ctr">
            <a:solidFill>
              <a:schemeClr val="accent2"/>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6" name="Bulle rectangulaire 25"/>
          <p:cNvSpPr/>
          <p:nvPr/>
        </p:nvSpPr>
        <p:spPr>
          <a:xfrm>
            <a:off x="76200" y="1524000"/>
            <a:ext cx="2514600" cy="1371600"/>
          </a:xfrm>
          <a:prstGeom prst="wedgeRectCallout">
            <a:avLst>
              <a:gd name="adj1" fmla="val 70376"/>
              <a:gd name="adj2" fmla="val -6388"/>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err="1" smtClean="0">
                <a:solidFill>
                  <a:schemeClr val="tx1"/>
                </a:solidFill>
              </a:rPr>
              <a:t>Three</a:t>
            </a:r>
            <a:r>
              <a:rPr lang="fr-FR" sz="2000" dirty="0" smtClean="0">
                <a:solidFill>
                  <a:schemeClr val="tx1"/>
                </a:solidFill>
              </a:rPr>
              <a:t> default displays: Picture1, Picture2 and Time courses. </a:t>
            </a:r>
            <a:r>
              <a:rPr lang="fr-FR" sz="2000" dirty="0" err="1" smtClean="0">
                <a:solidFill>
                  <a:schemeClr val="tx1"/>
                </a:solidFill>
              </a:rPr>
              <a:t>Each</a:t>
            </a:r>
            <a:r>
              <a:rPr lang="fr-FR" sz="2000" dirty="0" smtClean="0">
                <a:solidFill>
                  <a:schemeClr val="tx1"/>
                </a:solidFill>
              </a:rPr>
              <a:t> has </a:t>
            </a:r>
            <a:r>
              <a:rPr lang="fr-FR" sz="2000" dirty="0" err="1" smtClean="0">
                <a:solidFill>
                  <a:schemeClr val="tx1"/>
                </a:solidFill>
              </a:rPr>
              <a:t>its</a:t>
            </a:r>
            <a:r>
              <a:rPr lang="fr-FR" sz="2000" dirty="0" smtClean="0">
                <a:solidFill>
                  <a:schemeClr val="tx1"/>
                </a:solidFill>
              </a:rPr>
              <a:t> </a:t>
            </a:r>
            <a:r>
              <a:rPr lang="fr-FR" sz="2000" dirty="0" err="1" smtClean="0">
                <a:solidFill>
                  <a:schemeClr val="tx1"/>
                </a:solidFill>
              </a:rPr>
              <a:t>own</a:t>
            </a:r>
            <a:r>
              <a:rPr lang="fr-FR" sz="2000" dirty="0" smtClean="0">
                <a:solidFill>
                  <a:schemeClr val="tx1"/>
                </a:solidFill>
              </a:rPr>
              <a:t> menu.</a:t>
            </a:r>
            <a:endParaRPr lang="fr-FR" sz="2000" dirty="0">
              <a:solidFill>
                <a:schemeClr val="tx1"/>
              </a:solidFill>
            </a:endParaRPr>
          </a:p>
        </p:txBody>
      </p:sp>
      <p:sp>
        <p:nvSpPr>
          <p:cNvPr id="27" name="Bulle rectangulaire 26"/>
          <p:cNvSpPr/>
          <p:nvPr/>
        </p:nvSpPr>
        <p:spPr>
          <a:xfrm>
            <a:off x="8763000" y="1454442"/>
            <a:ext cx="2133600" cy="1143000"/>
          </a:xfrm>
          <a:prstGeom prst="wedgeRectCallout">
            <a:avLst>
              <a:gd name="adj1" fmla="val -43910"/>
              <a:gd name="adj2" fmla="val 91143"/>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err="1" smtClean="0">
                <a:solidFill>
                  <a:schemeClr val="tx1"/>
                </a:solidFill>
              </a:rPr>
              <a:t>Additional</a:t>
            </a:r>
            <a:r>
              <a:rPr lang="fr-FR" sz="2000" dirty="0" smtClean="0">
                <a:solidFill>
                  <a:schemeClr val="tx1"/>
                </a:solidFill>
              </a:rPr>
              <a:t> displays are </a:t>
            </a:r>
            <a:r>
              <a:rPr lang="fr-FR" sz="2000" dirty="0" err="1" smtClean="0">
                <a:solidFill>
                  <a:schemeClr val="tx1"/>
                </a:solidFill>
              </a:rPr>
              <a:t>available</a:t>
            </a:r>
            <a:r>
              <a:rPr lang="fr-FR" sz="2000" dirty="0" smtClean="0">
                <a:solidFill>
                  <a:schemeClr val="tx1"/>
                </a:solidFill>
              </a:rPr>
              <a:t> </a:t>
            </a:r>
            <a:r>
              <a:rPr lang="fr-FR" sz="2000" dirty="0" err="1" smtClean="0">
                <a:solidFill>
                  <a:schemeClr val="tx1"/>
                </a:solidFill>
              </a:rPr>
              <a:t>from</a:t>
            </a:r>
            <a:r>
              <a:rPr lang="fr-FR" sz="2000" dirty="0" smtClean="0">
                <a:solidFill>
                  <a:schemeClr val="tx1"/>
                </a:solidFill>
              </a:rPr>
              <a:t> the « More displays » menu.</a:t>
            </a:r>
            <a:endParaRPr lang="fr-FR" sz="2000" dirty="0">
              <a:solidFill>
                <a:schemeClr val="tx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 cy="13716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0" y="0"/>
            <a:ext cx="18288000" cy="1524000"/>
          </a:xfrm>
        </p:spPr>
        <p:txBody>
          <a:bodyPr>
            <a:normAutofit fontScale="90000"/>
          </a:bodyPr>
          <a:lstStyle/>
          <a:p>
            <a:r>
              <a:rPr lang="fr-FR" dirty="0" smtClean="0"/>
              <a:t>2)b. </a:t>
            </a:r>
            <a:r>
              <a:rPr lang="fr-FR" dirty="0" err="1" smtClean="0"/>
              <a:t>What</a:t>
            </a:r>
            <a:r>
              <a:rPr lang="fr-FR" dirty="0" smtClean="0"/>
              <a:t> to display in Picture1 or Picture2</a:t>
            </a:r>
            <a:endParaRPr lang="fr-FR" dirty="0"/>
          </a:p>
        </p:txBody>
      </p:sp>
      <p:pic>
        <p:nvPicPr>
          <p:cNvPr id="4" name="Image 3"/>
          <p:cNvPicPr>
            <a:picLocks noChangeAspect="1"/>
          </p:cNvPicPr>
          <p:nvPr/>
        </p:nvPicPr>
        <p:blipFill>
          <a:blip r:embed="rId2"/>
          <a:stretch>
            <a:fillRect/>
          </a:stretch>
        </p:blipFill>
        <p:spPr>
          <a:xfrm>
            <a:off x="838200" y="1524000"/>
            <a:ext cx="16611600" cy="12166600"/>
          </a:xfrm>
          <a:prstGeom prst="rect">
            <a:avLst/>
          </a:prstGeom>
        </p:spPr>
      </p:pic>
      <p:sp>
        <p:nvSpPr>
          <p:cNvPr id="5" name="Rectangle 4"/>
          <p:cNvSpPr/>
          <p:nvPr/>
        </p:nvSpPr>
        <p:spPr>
          <a:xfrm>
            <a:off x="2040467" y="2133600"/>
            <a:ext cx="2895600" cy="3200400"/>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Bulle rectangulaire 6"/>
          <p:cNvSpPr/>
          <p:nvPr/>
        </p:nvSpPr>
        <p:spPr>
          <a:xfrm>
            <a:off x="5181600" y="2597442"/>
            <a:ext cx="2743200" cy="1060158"/>
          </a:xfrm>
          <a:prstGeom prst="wedgeRectCallout">
            <a:avLst>
              <a:gd name="adj1" fmla="val -43910"/>
              <a:gd name="adj2" fmla="val 91143"/>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err="1" smtClean="0">
                <a:solidFill>
                  <a:schemeClr val="tx1"/>
                </a:solidFill>
              </a:rPr>
              <a:t>Which</a:t>
            </a:r>
            <a:r>
              <a:rPr lang="fr-FR" sz="2000" dirty="0" smtClean="0">
                <a:solidFill>
                  <a:schemeClr val="tx1"/>
                </a:solidFill>
              </a:rPr>
              <a:t> data to display, </a:t>
            </a:r>
            <a:r>
              <a:rPr lang="fr-FR" sz="2000" dirty="0" err="1" smtClean="0">
                <a:solidFill>
                  <a:schemeClr val="tx1"/>
                </a:solidFill>
              </a:rPr>
              <a:t>before</a:t>
            </a:r>
            <a:r>
              <a:rPr lang="fr-FR" sz="2000" dirty="0" smtClean="0">
                <a:solidFill>
                  <a:schemeClr val="tx1"/>
                </a:solidFill>
              </a:rPr>
              <a:t> or </a:t>
            </a:r>
            <a:r>
              <a:rPr lang="fr-FR" sz="2000" dirty="0" err="1" smtClean="0">
                <a:solidFill>
                  <a:schemeClr val="tx1"/>
                </a:solidFill>
              </a:rPr>
              <a:t>after</a:t>
            </a:r>
            <a:r>
              <a:rPr lang="fr-FR" sz="2000" dirty="0" smtClean="0">
                <a:solidFill>
                  <a:schemeClr val="tx1"/>
                </a:solidFill>
              </a:rPr>
              <a:t> data </a:t>
            </a:r>
            <a:r>
              <a:rPr lang="fr-FR" sz="2000" dirty="0" err="1" smtClean="0">
                <a:solidFill>
                  <a:schemeClr val="tx1"/>
                </a:solidFill>
              </a:rPr>
              <a:t>operations</a:t>
            </a:r>
            <a:r>
              <a:rPr lang="fr-FR" sz="2000" dirty="0" smtClean="0">
                <a:solidFill>
                  <a:schemeClr val="tx1"/>
                </a:solidFill>
              </a:rPr>
              <a:t>?</a:t>
            </a:r>
            <a:endParaRPr lang="fr-FR" sz="2000" dirty="0">
              <a:solidFill>
                <a:schemeClr val="tx1"/>
              </a:solidFill>
            </a:endParaRPr>
          </a:p>
        </p:txBody>
      </p:sp>
      <p:sp>
        <p:nvSpPr>
          <p:cNvPr id="8" name="Bulle rectangulaire 7"/>
          <p:cNvSpPr/>
          <p:nvPr/>
        </p:nvSpPr>
        <p:spPr>
          <a:xfrm>
            <a:off x="5410200" y="5143500"/>
            <a:ext cx="3200400" cy="723900"/>
          </a:xfrm>
          <a:prstGeom prst="wedgeRectCallout">
            <a:avLst>
              <a:gd name="adj1" fmla="val -60312"/>
              <a:gd name="adj2" fmla="val 42020"/>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err="1" smtClean="0">
                <a:solidFill>
                  <a:schemeClr val="tx1"/>
                </a:solidFill>
              </a:rPr>
              <a:t>Previously</a:t>
            </a:r>
            <a:r>
              <a:rPr lang="fr-FR" sz="2000" dirty="0" smtClean="0">
                <a:solidFill>
                  <a:schemeClr val="tx1"/>
                </a:solidFill>
              </a:rPr>
              <a:t> </a:t>
            </a:r>
            <a:r>
              <a:rPr lang="fr-FR" sz="2000" dirty="0" err="1" smtClean="0">
                <a:solidFill>
                  <a:schemeClr val="tx1"/>
                </a:solidFill>
              </a:rPr>
              <a:t>used</a:t>
            </a:r>
            <a:r>
              <a:rPr lang="fr-FR" sz="2000" dirty="0" smtClean="0">
                <a:solidFill>
                  <a:schemeClr val="tx1"/>
                </a:solidFill>
              </a:rPr>
              <a:t> conditions (</a:t>
            </a:r>
            <a:r>
              <a:rPr lang="fr-FR" sz="2000" dirty="0" err="1" smtClean="0">
                <a:solidFill>
                  <a:schemeClr val="tx1"/>
                </a:solidFill>
              </a:rPr>
              <a:t>multi-condition</a:t>
            </a:r>
            <a:r>
              <a:rPr lang="fr-FR" sz="2000" dirty="0" smtClean="0">
                <a:solidFill>
                  <a:schemeClr val="tx1"/>
                </a:solidFill>
              </a:rPr>
              <a:t> data </a:t>
            </a:r>
            <a:r>
              <a:rPr lang="fr-FR" sz="2000" dirty="0" err="1" smtClean="0">
                <a:solidFill>
                  <a:schemeClr val="tx1"/>
                </a:solidFill>
              </a:rPr>
              <a:t>only</a:t>
            </a:r>
            <a:r>
              <a:rPr lang="fr-FR" sz="2000" dirty="0" smtClean="0">
                <a:solidFill>
                  <a:schemeClr val="tx1"/>
                </a:solidFill>
              </a:rPr>
              <a:t>)</a:t>
            </a:r>
            <a:endParaRPr lang="fr-FR" sz="2000" dirty="0">
              <a:solidFill>
                <a:schemeClr val="tx1"/>
              </a:solidFill>
            </a:endParaRPr>
          </a:p>
        </p:txBody>
      </p:sp>
      <p:sp>
        <p:nvSpPr>
          <p:cNvPr id="9" name="Bulle rectangulaire 8"/>
          <p:cNvSpPr/>
          <p:nvPr/>
        </p:nvSpPr>
        <p:spPr>
          <a:xfrm>
            <a:off x="5334000" y="6172200"/>
            <a:ext cx="4191000" cy="723900"/>
          </a:xfrm>
          <a:prstGeom prst="wedgeRectCallout">
            <a:avLst>
              <a:gd name="adj1" fmla="val -58196"/>
              <a:gd name="adj2" fmla="val 42020"/>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err="1" smtClean="0">
                <a:solidFill>
                  <a:schemeClr val="tx1"/>
                </a:solidFill>
              </a:rPr>
              <a:t>Define</a:t>
            </a:r>
            <a:r>
              <a:rPr lang="fr-FR" sz="2000" dirty="0" smtClean="0">
                <a:solidFill>
                  <a:schemeClr val="tx1"/>
                </a:solidFill>
              </a:rPr>
              <a:t> simple or </a:t>
            </a:r>
            <a:r>
              <a:rPr lang="fr-FR" sz="2000" dirty="0" err="1" smtClean="0">
                <a:solidFill>
                  <a:schemeClr val="tx1"/>
                </a:solidFill>
              </a:rPr>
              <a:t>calculated</a:t>
            </a:r>
            <a:r>
              <a:rPr lang="fr-FR" sz="2000" dirty="0" smtClean="0">
                <a:solidFill>
                  <a:schemeClr val="tx1"/>
                </a:solidFill>
              </a:rPr>
              <a:t> condition (</a:t>
            </a:r>
            <a:r>
              <a:rPr lang="fr-FR" sz="2000" dirty="0" err="1" smtClean="0">
                <a:solidFill>
                  <a:schemeClr val="tx1"/>
                </a:solidFill>
              </a:rPr>
              <a:t>multi-condition</a:t>
            </a:r>
            <a:r>
              <a:rPr lang="fr-FR" sz="2000" dirty="0" smtClean="0">
                <a:solidFill>
                  <a:schemeClr val="tx1"/>
                </a:solidFill>
              </a:rPr>
              <a:t> data </a:t>
            </a:r>
            <a:r>
              <a:rPr lang="fr-FR" sz="2000" dirty="0" err="1" smtClean="0">
                <a:solidFill>
                  <a:schemeClr val="tx1"/>
                </a:solidFill>
              </a:rPr>
              <a:t>only</a:t>
            </a:r>
            <a:r>
              <a:rPr lang="fr-FR" sz="2000" dirty="0" smtClean="0">
                <a:solidFill>
                  <a:schemeClr val="tx1"/>
                </a:solidFill>
              </a:rPr>
              <a:t>)</a:t>
            </a:r>
            <a:endParaRPr lang="fr-FR" sz="2000" dirty="0">
              <a:solidFill>
                <a:schemeClr val="tx1"/>
              </a:solidFill>
            </a:endParaRPr>
          </a:p>
        </p:txBody>
      </p:sp>
      <p:sp>
        <p:nvSpPr>
          <p:cNvPr id="11" name="Rectangle 10"/>
          <p:cNvSpPr/>
          <p:nvPr/>
        </p:nvSpPr>
        <p:spPr>
          <a:xfrm>
            <a:off x="2040467" y="5638800"/>
            <a:ext cx="2895600" cy="1524000"/>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2)b. </a:t>
            </a:r>
            <a:r>
              <a:rPr lang="fr-FR" dirty="0" err="1" smtClean="0"/>
              <a:t>What</a:t>
            </a:r>
            <a:r>
              <a:rPr lang="fr-FR" dirty="0" smtClean="0"/>
              <a:t> to display in Time Courses?</a:t>
            </a:r>
            <a:endParaRPr lang="fr-FR" dirty="0"/>
          </a:p>
        </p:txBody>
      </p:sp>
      <p:pic>
        <p:nvPicPr>
          <p:cNvPr id="5" name="Image 4"/>
          <p:cNvPicPr>
            <a:picLocks noChangeAspect="1"/>
          </p:cNvPicPr>
          <p:nvPr/>
        </p:nvPicPr>
        <p:blipFill>
          <a:blip r:embed="rId2"/>
          <a:stretch>
            <a:fillRect/>
          </a:stretch>
        </p:blipFill>
        <p:spPr>
          <a:xfrm>
            <a:off x="838200" y="1524000"/>
            <a:ext cx="16611600" cy="12166600"/>
          </a:xfrm>
          <a:prstGeom prst="rect">
            <a:avLst/>
          </a:prstGeom>
        </p:spPr>
      </p:pic>
      <p:sp>
        <p:nvSpPr>
          <p:cNvPr id="6" name="Rectangle 5"/>
          <p:cNvSpPr/>
          <p:nvPr/>
        </p:nvSpPr>
        <p:spPr>
          <a:xfrm>
            <a:off x="3810000" y="2133600"/>
            <a:ext cx="3733800" cy="9601200"/>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Bulle rectangulaire 6"/>
          <p:cNvSpPr/>
          <p:nvPr/>
        </p:nvSpPr>
        <p:spPr>
          <a:xfrm>
            <a:off x="7924800" y="2362200"/>
            <a:ext cx="2743200" cy="1060158"/>
          </a:xfrm>
          <a:prstGeom prst="wedgeRectCallout">
            <a:avLst>
              <a:gd name="adj1" fmla="val -59342"/>
              <a:gd name="adj2" fmla="val 33642"/>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err="1" smtClean="0">
                <a:solidFill>
                  <a:schemeClr val="tx1"/>
                </a:solidFill>
              </a:rPr>
              <a:t>Which</a:t>
            </a:r>
            <a:r>
              <a:rPr lang="fr-FR" sz="2000" dirty="0" smtClean="0">
                <a:solidFill>
                  <a:schemeClr val="tx1"/>
                </a:solidFill>
              </a:rPr>
              <a:t> data to display, </a:t>
            </a:r>
            <a:r>
              <a:rPr lang="fr-FR" sz="2000" dirty="0" err="1" smtClean="0">
                <a:solidFill>
                  <a:schemeClr val="tx1"/>
                </a:solidFill>
              </a:rPr>
              <a:t>before</a:t>
            </a:r>
            <a:r>
              <a:rPr lang="fr-FR" sz="2000" dirty="0" smtClean="0">
                <a:solidFill>
                  <a:schemeClr val="tx1"/>
                </a:solidFill>
              </a:rPr>
              <a:t> or </a:t>
            </a:r>
            <a:r>
              <a:rPr lang="fr-FR" sz="2000" dirty="0" err="1" smtClean="0">
                <a:solidFill>
                  <a:schemeClr val="tx1"/>
                </a:solidFill>
              </a:rPr>
              <a:t>after</a:t>
            </a:r>
            <a:r>
              <a:rPr lang="fr-FR" sz="2000" dirty="0" smtClean="0">
                <a:solidFill>
                  <a:schemeClr val="tx1"/>
                </a:solidFill>
              </a:rPr>
              <a:t> data </a:t>
            </a:r>
            <a:r>
              <a:rPr lang="fr-FR" sz="2000" dirty="0" err="1" smtClean="0">
                <a:solidFill>
                  <a:schemeClr val="tx1"/>
                </a:solidFill>
              </a:rPr>
              <a:t>operations</a:t>
            </a:r>
            <a:r>
              <a:rPr lang="fr-FR" sz="2000" dirty="0" smtClean="0">
                <a:solidFill>
                  <a:schemeClr val="tx1"/>
                </a:solidFill>
              </a:rPr>
              <a:t>?</a:t>
            </a:r>
            <a:endParaRPr lang="fr-FR" sz="2000" dirty="0">
              <a:solidFill>
                <a:schemeClr val="tx1"/>
              </a:solidFill>
            </a:endParaRPr>
          </a:p>
        </p:txBody>
      </p:sp>
      <p:sp>
        <p:nvSpPr>
          <p:cNvPr id="8" name="Bulle rectangulaire 7"/>
          <p:cNvSpPr/>
          <p:nvPr/>
        </p:nvSpPr>
        <p:spPr>
          <a:xfrm>
            <a:off x="7924800" y="3886200"/>
            <a:ext cx="2743200" cy="1060158"/>
          </a:xfrm>
          <a:prstGeom prst="wedgeRectCallout">
            <a:avLst>
              <a:gd name="adj1" fmla="val -59342"/>
              <a:gd name="adj2" fmla="val 30448"/>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Show </a:t>
            </a:r>
            <a:r>
              <a:rPr lang="fr-FR" sz="2000" dirty="0" err="1" smtClean="0">
                <a:solidFill>
                  <a:schemeClr val="tx1"/>
                </a:solidFill>
              </a:rPr>
              <a:t>signals</a:t>
            </a:r>
            <a:r>
              <a:rPr lang="fr-FR" sz="2000" dirty="0" smtClean="0">
                <a:solidFill>
                  <a:schemeClr val="tx1"/>
                </a:solidFill>
              </a:rPr>
              <a:t> or </a:t>
            </a:r>
            <a:r>
              <a:rPr lang="fr-FR" sz="2000" dirty="0" err="1" smtClean="0">
                <a:solidFill>
                  <a:schemeClr val="tx1"/>
                </a:solidFill>
              </a:rPr>
              <a:t>estimated</a:t>
            </a:r>
            <a:r>
              <a:rPr lang="fr-FR" sz="2000" dirty="0" smtClean="0">
                <a:solidFill>
                  <a:schemeClr val="tx1"/>
                </a:solidFill>
              </a:rPr>
              <a:t> </a:t>
            </a:r>
            <a:r>
              <a:rPr lang="fr-FR" sz="2000" dirty="0" err="1" smtClean="0">
                <a:solidFill>
                  <a:schemeClr val="tx1"/>
                </a:solidFill>
              </a:rPr>
              <a:t>spikes</a:t>
            </a:r>
            <a:r>
              <a:rPr lang="fr-FR" sz="2000" dirty="0" smtClean="0">
                <a:solidFill>
                  <a:schemeClr val="tx1"/>
                </a:solidFill>
              </a:rPr>
              <a:t>? (for 2-photon data)</a:t>
            </a:r>
            <a:endParaRPr lang="fr-FR" sz="2000" dirty="0">
              <a:solidFill>
                <a:schemeClr val="tx1"/>
              </a:solidFill>
            </a:endParaRPr>
          </a:p>
        </p:txBody>
      </p:sp>
      <p:sp>
        <p:nvSpPr>
          <p:cNvPr id="9" name="Bulle rectangulaire 8"/>
          <p:cNvSpPr/>
          <p:nvPr/>
        </p:nvSpPr>
        <p:spPr>
          <a:xfrm>
            <a:off x="8001000" y="5181600"/>
            <a:ext cx="2743200" cy="1060158"/>
          </a:xfrm>
          <a:prstGeom prst="wedgeRectCallout">
            <a:avLst>
              <a:gd name="adj1" fmla="val -59342"/>
              <a:gd name="adj2" fmla="val 30448"/>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Show </a:t>
            </a:r>
            <a:r>
              <a:rPr lang="fr-FR" sz="2000" dirty="0" err="1" smtClean="0">
                <a:solidFill>
                  <a:schemeClr val="tx1"/>
                </a:solidFill>
              </a:rPr>
              <a:t>signals</a:t>
            </a:r>
            <a:r>
              <a:rPr lang="fr-FR" sz="2000" dirty="0" smtClean="0">
                <a:solidFill>
                  <a:schemeClr val="tx1"/>
                </a:solidFill>
              </a:rPr>
              <a:t> </a:t>
            </a:r>
            <a:r>
              <a:rPr lang="fr-FR" sz="2000" dirty="0" err="1" smtClean="0">
                <a:solidFill>
                  <a:schemeClr val="tx1"/>
                </a:solidFill>
              </a:rPr>
              <a:t>before</a:t>
            </a:r>
            <a:r>
              <a:rPr lang="fr-FR" sz="2000" dirty="0" smtClean="0">
                <a:solidFill>
                  <a:schemeClr val="tx1"/>
                </a:solidFill>
              </a:rPr>
              <a:t> or </a:t>
            </a:r>
            <a:r>
              <a:rPr lang="fr-FR" sz="2000" dirty="0" err="1" smtClean="0">
                <a:solidFill>
                  <a:schemeClr val="tx1"/>
                </a:solidFill>
              </a:rPr>
              <a:t>after</a:t>
            </a:r>
            <a:r>
              <a:rPr lang="fr-FR" sz="2000" dirty="0" smtClean="0">
                <a:solidFill>
                  <a:schemeClr val="tx1"/>
                </a:solidFill>
              </a:rPr>
              <a:t> signal </a:t>
            </a:r>
            <a:r>
              <a:rPr lang="fr-FR" sz="2000" dirty="0" err="1" smtClean="0">
                <a:solidFill>
                  <a:schemeClr val="tx1"/>
                </a:solidFill>
              </a:rPr>
              <a:t>operations</a:t>
            </a:r>
            <a:r>
              <a:rPr lang="fr-FR" sz="2000" dirty="0" smtClean="0">
                <a:solidFill>
                  <a:schemeClr val="tx1"/>
                </a:solidFill>
              </a:rPr>
              <a:t>?</a:t>
            </a:r>
            <a:endParaRPr lang="fr-FR" sz="2000" dirty="0">
              <a:solidFill>
                <a:schemeClr val="tx1"/>
              </a:solidFill>
            </a:endParaRPr>
          </a:p>
        </p:txBody>
      </p:sp>
      <p:sp>
        <p:nvSpPr>
          <p:cNvPr id="10" name="Bulle rectangulaire 9"/>
          <p:cNvSpPr/>
          <p:nvPr/>
        </p:nvSpPr>
        <p:spPr>
          <a:xfrm>
            <a:off x="8001000" y="6477000"/>
            <a:ext cx="2743200" cy="762000"/>
          </a:xfrm>
          <a:prstGeom prst="wedgeRectCallout">
            <a:avLst>
              <a:gd name="adj1" fmla="val -59342"/>
              <a:gd name="adj2" fmla="val 30448"/>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Data </a:t>
            </a:r>
            <a:r>
              <a:rPr lang="fr-FR" sz="2000" dirty="0" err="1" smtClean="0">
                <a:solidFill>
                  <a:schemeClr val="tx1"/>
                </a:solidFill>
              </a:rPr>
              <a:t>from</a:t>
            </a:r>
            <a:r>
              <a:rPr lang="fr-FR" sz="2000" dirty="0" smtClean="0">
                <a:solidFill>
                  <a:schemeClr val="tx1"/>
                </a:solidFill>
              </a:rPr>
              <a:t> </a:t>
            </a:r>
            <a:r>
              <a:rPr lang="fr-FR" sz="2000" dirty="0" err="1" smtClean="0">
                <a:solidFill>
                  <a:schemeClr val="tx1"/>
                </a:solidFill>
              </a:rPr>
              <a:t>simultaneous</a:t>
            </a:r>
            <a:r>
              <a:rPr lang="fr-FR" sz="2000" dirty="0" smtClean="0">
                <a:solidFill>
                  <a:schemeClr val="tx1"/>
                </a:solidFill>
              </a:rPr>
              <a:t> </a:t>
            </a:r>
            <a:r>
              <a:rPr lang="fr-FR" sz="2000" dirty="0" err="1" smtClean="0">
                <a:solidFill>
                  <a:schemeClr val="tx1"/>
                </a:solidFill>
              </a:rPr>
              <a:t>recording</a:t>
            </a:r>
            <a:endParaRPr lang="fr-FR" sz="2000" dirty="0">
              <a:solidFill>
                <a:schemeClr val="tx1"/>
              </a:solidFill>
            </a:endParaRPr>
          </a:p>
        </p:txBody>
      </p:sp>
      <p:sp>
        <p:nvSpPr>
          <p:cNvPr id="11" name="Bulle rectangulaire 10"/>
          <p:cNvSpPr/>
          <p:nvPr/>
        </p:nvSpPr>
        <p:spPr>
          <a:xfrm>
            <a:off x="8001000" y="7543800"/>
            <a:ext cx="2743200" cy="609600"/>
          </a:xfrm>
          <a:prstGeom prst="wedgeRectCallout">
            <a:avLst>
              <a:gd name="adj1" fmla="val -59342"/>
              <a:gd name="adj2" fmla="val 30448"/>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err="1" smtClean="0">
                <a:solidFill>
                  <a:schemeClr val="tx1"/>
                </a:solidFill>
              </a:rPr>
              <a:t>Special</a:t>
            </a:r>
            <a:r>
              <a:rPr lang="fr-FR" sz="2000" dirty="0" smtClean="0">
                <a:solidFill>
                  <a:schemeClr val="tx1"/>
                </a:solidFill>
              </a:rPr>
              <a:t> displays (Fourier, line scan)</a:t>
            </a:r>
            <a:endParaRPr lang="fr-FR" sz="2000" dirty="0">
              <a:solidFill>
                <a:schemeClr val="tx1"/>
              </a:solidFill>
            </a:endParaRPr>
          </a:p>
        </p:txBody>
      </p:sp>
      <p:sp>
        <p:nvSpPr>
          <p:cNvPr id="12" name="Bulle rectangulaire 11"/>
          <p:cNvSpPr/>
          <p:nvPr/>
        </p:nvSpPr>
        <p:spPr>
          <a:xfrm>
            <a:off x="8001000" y="8382000"/>
            <a:ext cx="2743200" cy="609600"/>
          </a:xfrm>
          <a:prstGeom prst="wedgeRectCallout">
            <a:avLst>
              <a:gd name="adj1" fmla="val -59342"/>
              <a:gd name="adj2" fmla="val 30448"/>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err="1" smtClean="0">
                <a:solidFill>
                  <a:schemeClr val="tx1"/>
                </a:solidFill>
              </a:rPr>
              <a:t>Additional</a:t>
            </a:r>
            <a:r>
              <a:rPr lang="fr-FR" sz="2000" dirty="0" smtClean="0">
                <a:solidFill>
                  <a:schemeClr val="tx1"/>
                </a:solidFill>
              </a:rPr>
              <a:t> information</a:t>
            </a:r>
            <a:endParaRPr lang="fr-FR" sz="2000" dirty="0">
              <a:solidFill>
                <a:schemeClr val="tx1"/>
              </a:solidFill>
            </a:endParaRPr>
          </a:p>
        </p:txBody>
      </p:sp>
      <p:sp>
        <p:nvSpPr>
          <p:cNvPr id="13" name="Bulle rectangulaire 12"/>
          <p:cNvSpPr/>
          <p:nvPr/>
        </p:nvSpPr>
        <p:spPr>
          <a:xfrm>
            <a:off x="8001000" y="9296400"/>
            <a:ext cx="3048000" cy="838200"/>
          </a:xfrm>
          <a:prstGeom prst="wedgeRectCallout">
            <a:avLst>
              <a:gd name="adj1" fmla="val -59898"/>
              <a:gd name="adj2" fmla="val -16017"/>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Display all </a:t>
            </a:r>
            <a:r>
              <a:rPr lang="fr-FR" sz="2000" dirty="0" err="1" smtClean="0">
                <a:solidFill>
                  <a:schemeClr val="tx1"/>
                </a:solidFill>
              </a:rPr>
              <a:t>ROIs</a:t>
            </a:r>
            <a:r>
              <a:rPr lang="fr-FR" sz="2000" dirty="0" smtClean="0">
                <a:solidFill>
                  <a:schemeClr val="tx1"/>
                </a:solidFill>
              </a:rPr>
              <a:t> for a single trial, or all trials </a:t>
            </a:r>
            <a:r>
              <a:rPr lang="fr-FR" sz="2000" dirty="0" err="1" smtClean="0">
                <a:solidFill>
                  <a:schemeClr val="tx1"/>
                </a:solidFill>
              </a:rPr>
              <a:t>from</a:t>
            </a:r>
            <a:r>
              <a:rPr lang="fr-FR" sz="2000" dirty="0" smtClean="0">
                <a:solidFill>
                  <a:schemeClr val="tx1"/>
                </a:solidFill>
              </a:rPr>
              <a:t> a single ROI?</a:t>
            </a:r>
            <a:endParaRPr lang="fr-FR" sz="2000" dirty="0">
              <a:solidFill>
                <a:schemeClr val="tx1"/>
              </a:solidFill>
            </a:endParaRPr>
          </a:p>
        </p:txBody>
      </p:sp>
      <p:sp>
        <p:nvSpPr>
          <p:cNvPr id="14" name="Bulle rectangulaire 13"/>
          <p:cNvSpPr/>
          <p:nvPr/>
        </p:nvSpPr>
        <p:spPr>
          <a:xfrm>
            <a:off x="8001000" y="10363200"/>
            <a:ext cx="3200400" cy="723900"/>
          </a:xfrm>
          <a:prstGeom prst="wedgeRectCallout">
            <a:avLst>
              <a:gd name="adj1" fmla="val -60312"/>
              <a:gd name="adj2" fmla="val -46869"/>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err="1" smtClean="0">
                <a:solidFill>
                  <a:schemeClr val="tx1"/>
                </a:solidFill>
              </a:rPr>
              <a:t>Previously</a:t>
            </a:r>
            <a:r>
              <a:rPr lang="fr-FR" sz="2000" dirty="0" smtClean="0">
                <a:solidFill>
                  <a:schemeClr val="tx1"/>
                </a:solidFill>
              </a:rPr>
              <a:t> </a:t>
            </a:r>
            <a:r>
              <a:rPr lang="fr-FR" sz="2000" dirty="0" err="1" smtClean="0">
                <a:solidFill>
                  <a:schemeClr val="tx1"/>
                </a:solidFill>
              </a:rPr>
              <a:t>used</a:t>
            </a:r>
            <a:r>
              <a:rPr lang="fr-FR" sz="2000" dirty="0" smtClean="0">
                <a:solidFill>
                  <a:schemeClr val="tx1"/>
                </a:solidFill>
              </a:rPr>
              <a:t> conditions (</a:t>
            </a:r>
            <a:r>
              <a:rPr lang="fr-FR" sz="2000" dirty="0" err="1" smtClean="0">
                <a:solidFill>
                  <a:schemeClr val="tx1"/>
                </a:solidFill>
              </a:rPr>
              <a:t>multi-condition</a:t>
            </a:r>
            <a:r>
              <a:rPr lang="fr-FR" sz="2000" dirty="0" smtClean="0">
                <a:solidFill>
                  <a:schemeClr val="tx1"/>
                </a:solidFill>
              </a:rPr>
              <a:t> data </a:t>
            </a:r>
            <a:r>
              <a:rPr lang="fr-FR" sz="2000" dirty="0" err="1" smtClean="0">
                <a:solidFill>
                  <a:schemeClr val="tx1"/>
                </a:solidFill>
              </a:rPr>
              <a:t>only</a:t>
            </a:r>
            <a:r>
              <a:rPr lang="fr-FR" sz="2000" dirty="0" smtClean="0">
                <a:solidFill>
                  <a:schemeClr val="tx1"/>
                </a:solidFill>
              </a:rPr>
              <a:t>)</a:t>
            </a:r>
            <a:endParaRPr lang="fr-FR" sz="2000" dirty="0">
              <a:solidFill>
                <a:schemeClr val="tx1"/>
              </a:solidFill>
            </a:endParaRPr>
          </a:p>
        </p:txBody>
      </p:sp>
      <p:sp>
        <p:nvSpPr>
          <p:cNvPr id="15" name="Bulle rectangulaire 14"/>
          <p:cNvSpPr/>
          <p:nvPr/>
        </p:nvSpPr>
        <p:spPr>
          <a:xfrm>
            <a:off x="7924800" y="11391900"/>
            <a:ext cx="4191000" cy="723900"/>
          </a:xfrm>
          <a:prstGeom prst="wedgeRectCallout">
            <a:avLst>
              <a:gd name="adj1" fmla="val -56984"/>
              <a:gd name="adj2" fmla="val -49208"/>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err="1" smtClean="0">
                <a:solidFill>
                  <a:schemeClr val="tx1"/>
                </a:solidFill>
              </a:rPr>
              <a:t>Define</a:t>
            </a:r>
            <a:r>
              <a:rPr lang="fr-FR" sz="2000" dirty="0" smtClean="0">
                <a:solidFill>
                  <a:schemeClr val="tx1"/>
                </a:solidFill>
              </a:rPr>
              <a:t> simple or </a:t>
            </a:r>
            <a:r>
              <a:rPr lang="fr-FR" sz="2000" dirty="0" err="1" smtClean="0">
                <a:solidFill>
                  <a:schemeClr val="tx1"/>
                </a:solidFill>
              </a:rPr>
              <a:t>calculated</a:t>
            </a:r>
            <a:r>
              <a:rPr lang="fr-FR" sz="2000" dirty="0" smtClean="0">
                <a:solidFill>
                  <a:schemeClr val="tx1"/>
                </a:solidFill>
              </a:rPr>
              <a:t> condition (</a:t>
            </a:r>
            <a:r>
              <a:rPr lang="fr-FR" sz="2000" dirty="0" err="1" smtClean="0">
                <a:solidFill>
                  <a:schemeClr val="tx1"/>
                </a:solidFill>
              </a:rPr>
              <a:t>multi-condition</a:t>
            </a:r>
            <a:r>
              <a:rPr lang="fr-FR" sz="2000" dirty="0" smtClean="0">
                <a:solidFill>
                  <a:schemeClr val="tx1"/>
                </a:solidFill>
              </a:rPr>
              <a:t> data </a:t>
            </a:r>
            <a:r>
              <a:rPr lang="fr-FR" sz="2000" dirty="0" err="1" smtClean="0">
                <a:solidFill>
                  <a:schemeClr val="tx1"/>
                </a:solidFill>
              </a:rPr>
              <a:t>only</a:t>
            </a:r>
            <a:r>
              <a:rPr lang="fr-FR" sz="2000" dirty="0" smtClean="0">
                <a:solidFill>
                  <a:schemeClr val="tx1"/>
                </a:solidFill>
              </a:rPr>
              <a:t>)</a:t>
            </a:r>
            <a:endParaRPr lang="fr-FR" sz="2000" dirty="0">
              <a:solidFill>
                <a:schemeClr val="tx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14400" cy="13716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6" name="Image 5"/>
          <p:cNvPicPr>
            <a:picLocks noChangeAspect="1"/>
          </p:cNvPicPr>
          <p:nvPr/>
        </p:nvPicPr>
        <p:blipFill>
          <a:blip r:embed="rId2"/>
          <a:stretch>
            <a:fillRect/>
          </a:stretch>
        </p:blipFill>
        <p:spPr>
          <a:xfrm>
            <a:off x="838200" y="1549400"/>
            <a:ext cx="16611600" cy="12166600"/>
          </a:xfrm>
          <a:prstGeom prst="rect">
            <a:avLst/>
          </a:prstGeom>
        </p:spPr>
      </p:pic>
      <p:sp>
        <p:nvSpPr>
          <p:cNvPr id="2" name="Titre 1"/>
          <p:cNvSpPr>
            <a:spLocks noGrp="1"/>
          </p:cNvSpPr>
          <p:nvPr>
            <p:ph type="title"/>
          </p:nvPr>
        </p:nvSpPr>
        <p:spPr>
          <a:xfrm>
            <a:off x="0" y="0"/>
            <a:ext cx="18288000" cy="1524000"/>
          </a:xfrm>
        </p:spPr>
        <p:txBody>
          <a:bodyPr>
            <a:normAutofit fontScale="90000"/>
          </a:bodyPr>
          <a:lstStyle/>
          <a:p>
            <a:r>
              <a:rPr lang="fr-FR" dirty="0" smtClean="0"/>
              <a:t>2)c. Display options (Picture1 and Picture2)</a:t>
            </a:r>
            <a:endParaRPr lang="fr-FR" dirty="0"/>
          </a:p>
        </p:txBody>
      </p:sp>
      <p:sp>
        <p:nvSpPr>
          <p:cNvPr id="5" name="Rectangle 4"/>
          <p:cNvSpPr/>
          <p:nvPr/>
        </p:nvSpPr>
        <p:spPr>
          <a:xfrm>
            <a:off x="4224866" y="2819400"/>
            <a:ext cx="2895600" cy="5715000"/>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Bulle rectangulaire 6"/>
          <p:cNvSpPr/>
          <p:nvPr/>
        </p:nvSpPr>
        <p:spPr>
          <a:xfrm>
            <a:off x="4114800" y="1295400"/>
            <a:ext cx="3005666" cy="990600"/>
          </a:xfrm>
          <a:prstGeom prst="wedgeRectCallout">
            <a:avLst>
              <a:gd name="adj1" fmla="val -43910"/>
              <a:gd name="adj2" fmla="val 91143"/>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err="1" smtClean="0">
                <a:solidFill>
                  <a:schemeClr val="tx1"/>
                </a:solidFill>
              </a:rPr>
              <a:t>Right-click</a:t>
            </a:r>
            <a:r>
              <a:rPr lang="fr-FR" sz="2000" dirty="0" smtClean="0">
                <a:solidFill>
                  <a:schemeClr val="tx1"/>
                </a:solidFill>
              </a:rPr>
              <a:t> on the </a:t>
            </a:r>
            <a:r>
              <a:rPr lang="fr-FR" sz="2000" dirty="0" err="1" smtClean="0">
                <a:solidFill>
                  <a:schemeClr val="tx1"/>
                </a:solidFill>
              </a:rPr>
              <a:t>red</a:t>
            </a:r>
            <a:r>
              <a:rPr lang="fr-FR" sz="2000" dirty="0" smtClean="0">
                <a:solidFill>
                  <a:schemeClr val="tx1"/>
                </a:solidFill>
              </a:rPr>
              <a:t> </a:t>
            </a:r>
            <a:r>
              <a:rPr lang="fr-FR" sz="2000" dirty="0" err="1" smtClean="0">
                <a:solidFill>
                  <a:schemeClr val="tx1"/>
                </a:solidFill>
              </a:rPr>
              <a:t>button</a:t>
            </a:r>
            <a:r>
              <a:rPr lang="fr-FR" sz="2000" dirty="0" smtClean="0">
                <a:solidFill>
                  <a:schemeClr val="tx1"/>
                </a:solidFill>
              </a:rPr>
              <a:t> to </a:t>
            </a:r>
            <a:r>
              <a:rPr lang="fr-FR" sz="2000" dirty="0" err="1" smtClean="0">
                <a:solidFill>
                  <a:schemeClr val="tx1"/>
                </a:solidFill>
              </a:rPr>
              <a:t>make</a:t>
            </a:r>
            <a:r>
              <a:rPr lang="fr-FR" sz="2000" dirty="0" smtClean="0">
                <a:solidFill>
                  <a:schemeClr val="tx1"/>
                </a:solidFill>
              </a:rPr>
              <a:t> a menu of display options </a:t>
            </a:r>
            <a:r>
              <a:rPr lang="fr-FR" sz="2000" dirty="0" err="1" smtClean="0">
                <a:solidFill>
                  <a:schemeClr val="tx1"/>
                </a:solidFill>
              </a:rPr>
              <a:t>appear</a:t>
            </a:r>
            <a:endParaRPr lang="fr-FR" sz="2000" dirty="0">
              <a:solidFill>
                <a:schemeClr val="tx1"/>
              </a:solidFill>
            </a:endParaRPr>
          </a:p>
        </p:txBody>
      </p:sp>
      <p:sp>
        <p:nvSpPr>
          <p:cNvPr id="9" name="Bulle rectangulaire 8"/>
          <p:cNvSpPr/>
          <p:nvPr/>
        </p:nvSpPr>
        <p:spPr>
          <a:xfrm>
            <a:off x="7620000" y="6002867"/>
            <a:ext cx="2819400" cy="1159933"/>
          </a:xfrm>
          <a:prstGeom prst="wedgeRectCallout">
            <a:avLst>
              <a:gd name="adj1" fmla="val -64540"/>
              <a:gd name="adj2" fmla="val 41024"/>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Display options: </a:t>
            </a:r>
            <a:r>
              <a:rPr lang="fr-FR" sz="2000" dirty="0" err="1" smtClean="0">
                <a:solidFill>
                  <a:schemeClr val="tx1"/>
                </a:solidFill>
              </a:rPr>
              <a:t>scale</a:t>
            </a:r>
            <a:r>
              <a:rPr lang="fr-FR" sz="2000" dirty="0" smtClean="0">
                <a:solidFill>
                  <a:schemeClr val="tx1"/>
                </a:solidFill>
              </a:rPr>
              <a:t> bar, </a:t>
            </a:r>
            <a:r>
              <a:rPr lang="fr-FR" sz="2000" dirty="0" err="1" smtClean="0">
                <a:solidFill>
                  <a:schemeClr val="tx1"/>
                </a:solidFill>
              </a:rPr>
              <a:t>color</a:t>
            </a:r>
            <a:r>
              <a:rPr lang="fr-FR" sz="2000" dirty="0" smtClean="0">
                <a:solidFill>
                  <a:schemeClr val="tx1"/>
                </a:solidFill>
              </a:rPr>
              <a:t> </a:t>
            </a:r>
            <a:r>
              <a:rPr lang="fr-FR" sz="2000" dirty="0" err="1" smtClean="0">
                <a:solidFill>
                  <a:schemeClr val="tx1"/>
                </a:solidFill>
              </a:rPr>
              <a:t>map</a:t>
            </a:r>
            <a:r>
              <a:rPr lang="fr-FR" sz="2000" dirty="0" smtClean="0">
                <a:solidFill>
                  <a:schemeClr val="tx1"/>
                </a:solidFill>
              </a:rPr>
              <a:t>, </a:t>
            </a:r>
            <a:r>
              <a:rPr lang="fr-FR" sz="2000" dirty="0" err="1" smtClean="0">
                <a:solidFill>
                  <a:schemeClr val="tx1"/>
                </a:solidFill>
              </a:rPr>
              <a:t>rules</a:t>
            </a:r>
            <a:r>
              <a:rPr lang="fr-FR" sz="2000" dirty="0" smtClean="0">
                <a:solidFill>
                  <a:schemeClr val="tx1"/>
                </a:solidFill>
              </a:rPr>
              <a:t> for </a:t>
            </a:r>
            <a:r>
              <a:rPr lang="fr-FR" sz="2000" dirty="0" err="1" smtClean="0">
                <a:solidFill>
                  <a:schemeClr val="tx1"/>
                </a:solidFill>
              </a:rPr>
              <a:t>changing</a:t>
            </a:r>
            <a:r>
              <a:rPr lang="fr-FR" sz="2000" dirty="0" smtClean="0">
                <a:solidFill>
                  <a:schemeClr val="tx1"/>
                </a:solidFill>
              </a:rPr>
              <a:t> the </a:t>
            </a:r>
            <a:r>
              <a:rPr lang="fr-FR" sz="2000" dirty="0" err="1" smtClean="0">
                <a:solidFill>
                  <a:schemeClr val="tx1"/>
                </a:solidFill>
              </a:rPr>
              <a:t>clipping</a:t>
            </a:r>
            <a:r>
              <a:rPr lang="fr-FR" sz="2000" dirty="0" smtClean="0">
                <a:solidFill>
                  <a:schemeClr val="tx1"/>
                </a:solidFill>
              </a:rPr>
              <a:t>, </a:t>
            </a:r>
            <a:r>
              <a:rPr lang="fr-FR" sz="2000" dirty="0" err="1" smtClean="0">
                <a:solidFill>
                  <a:schemeClr val="tx1"/>
                </a:solidFill>
              </a:rPr>
              <a:t>binning</a:t>
            </a:r>
            <a:r>
              <a:rPr lang="fr-FR" sz="2000" dirty="0" smtClean="0">
                <a:solidFill>
                  <a:schemeClr val="tx1"/>
                </a:solidFill>
              </a:rPr>
              <a:t>… </a:t>
            </a:r>
            <a:endParaRPr lang="fr-FR" sz="2000" dirty="0">
              <a:solidFill>
                <a:schemeClr val="tx1"/>
              </a:solidFill>
            </a:endParaRPr>
          </a:p>
        </p:txBody>
      </p:sp>
      <p:sp>
        <p:nvSpPr>
          <p:cNvPr id="10" name="Bulle rectangulaire 9"/>
          <p:cNvSpPr/>
          <p:nvPr/>
        </p:nvSpPr>
        <p:spPr>
          <a:xfrm>
            <a:off x="7620000" y="7543800"/>
            <a:ext cx="2971800" cy="702733"/>
          </a:xfrm>
          <a:prstGeom prst="wedgeRectCallout">
            <a:avLst>
              <a:gd name="adj1" fmla="val -68513"/>
              <a:gd name="adj2" fmla="val 53196"/>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err="1" smtClean="0">
                <a:solidFill>
                  <a:schemeClr val="tx1"/>
                </a:solidFill>
              </a:rPr>
              <a:t>Additional</a:t>
            </a:r>
            <a:r>
              <a:rPr lang="fr-FR" sz="2000" dirty="0" smtClean="0">
                <a:solidFill>
                  <a:schemeClr val="tx1"/>
                </a:solidFill>
              </a:rPr>
              <a:t> </a:t>
            </a:r>
            <a:r>
              <a:rPr lang="fr-FR" sz="2000" dirty="0" err="1" smtClean="0">
                <a:solidFill>
                  <a:schemeClr val="tx1"/>
                </a:solidFill>
              </a:rPr>
              <a:t>tools</a:t>
            </a:r>
            <a:r>
              <a:rPr lang="fr-FR" sz="2000" dirty="0" smtClean="0">
                <a:solidFill>
                  <a:schemeClr val="tx1"/>
                </a:solidFill>
              </a:rPr>
              <a:t>: distance </a:t>
            </a:r>
            <a:r>
              <a:rPr lang="fr-FR" sz="2000" dirty="0" err="1" smtClean="0">
                <a:solidFill>
                  <a:schemeClr val="tx1"/>
                </a:solidFill>
              </a:rPr>
              <a:t>tool</a:t>
            </a:r>
            <a:r>
              <a:rPr lang="fr-FR" sz="2000" dirty="0" smtClean="0">
                <a:solidFill>
                  <a:schemeClr val="tx1"/>
                </a:solidFill>
              </a:rPr>
              <a:t>; show the </a:t>
            </a:r>
            <a:r>
              <a:rPr lang="fr-FR" sz="2000" dirty="0" err="1" smtClean="0">
                <a:solidFill>
                  <a:schemeClr val="tx1"/>
                </a:solidFill>
              </a:rPr>
              <a:t>color</a:t>
            </a:r>
            <a:r>
              <a:rPr lang="fr-FR" sz="2000" dirty="0" smtClean="0">
                <a:solidFill>
                  <a:schemeClr val="tx1"/>
                </a:solidFill>
              </a:rPr>
              <a:t> bar</a:t>
            </a:r>
            <a:endParaRPr lang="fr-FR" sz="2000" dirty="0">
              <a:solidFill>
                <a:schemeClr val="tx1"/>
              </a:solidFill>
            </a:endParaRPr>
          </a:p>
        </p:txBody>
      </p:sp>
      <p:sp>
        <p:nvSpPr>
          <p:cNvPr id="12" name="Bulle rectangulaire 11"/>
          <p:cNvSpPr/>
          <p:nvPr/>
        </p:nvSpPr>
        <p:spPr>
          <a:xfrm>
            <a:off x="838200" y="1295400"/>
            <a:ext cx="3005666" cy="990600"/>
          </a:xfrm>
          <a:prstGeom prst="wedgeRectCallout">
            <a:avLst>
              <a:gd name="adj1" fmla="val 56935"/>
              <a:gd name="adj2" fmla="val 89434"/>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err="1" smtClean="0">
                <a:solidFill>
                  <a:schemeClr val="tx1"/>
                </a:solidFill>
              </a:rPr>
              <a:t>Left-click</a:t>
            </a:r>
            <a:r>
              <a:rPr lang="fr-FR" sz="2000" dirty="0" smtClean="0">
                <a:solidFill>
                  <a:schemeClr val="tx1"/>
                </a:solidFill>
              </a:rPr>
              <a:t> on the </a:t>
            </a:r>
            <a:r>
              <a:rPr lang="fr-FR" sz="2000" dirty="0" err="1" smtClean="0">
                <a:solidFill>
                  <a:schemeClr val="tx1"/>
                </a:solidFill>
              </a:rPr>
              <a:t>red</a:t>
            </a:r>
            <a:r>
              <a:rPr lang="fr-FR" sz="2000" dirty="0" smtClean="0">
                <a:solidFill>
                  <a:schemeClr val="tx1"/>
                </a:solidFill>
              </a:rPr>
              <a:t> </a:t>
            </a:r>
            <a:r>
              <a:rPr lang="fr-FR" sz="2000" dirty="0" err="1" smtClean="0">
                <a:solidFill>
                  <a:schemeClr val="tx1"/>
                </a:solidFill>
              </a:rPr>
              <a:t>button</a:t>
            </a:r>
            <a:r>
              <a:rPr lang="fr-FR" sz="2000" dirty="0" smtClean="0">
                <a:solidFill>
                  <a:schemeClr val="tx1"/>
                </a:solidFill>
              </a:rPr>
              <a:t> to </a:t>
            </a:r>
            <a:r>
              <a:rPr lang="fr-FR" sz="2000" dirty="0" err="1" smtClean="0">
                <a:solidFill>
                  <a:schemeClr val="tx1"/>
                </a:solidFill>
              </a:rPr>
              <a:t>adjust</a:t>
            </a:r>
            <a:r>
              <a:rPr lang="fr-FR" sz="2000" dirty="0" smtClean="0">
                <a:solidFill>
                  <a:schemeClr val="tx1"/>
                </a:solidFill>
              </a:rPr>
              <a:t> the </a:t>
            </a:r>
            <a:r>
              <a:rPr lang="fr-FR" sz="2000" dirty="0" err="1" smtClean="0">
                <a:solidFill>
                  <a:schemeClr val="tx1"/>
                </a:solidFill>
              </a:rPr>
              <a:t>clipping</a:t>
            </a:r>
            <a:endParaRPr lang="fr-FR" sz="2000" dirty="0">
              <a:solidFill>
                <a:schemeClr val="tx1"/>
              </a:solidFill>
            </a:endParaRPr>
          </a:p>
        </p:txBody>
      </p:sp>
      <p:sp>
        <p:nvSpPr>
          <p:cNvPr id="16" name="Bulle rectangulaire 15"/>
          <p:cNvSpPr/>
          <p:nvPr/>
        </p:nvSpPr>
        <p:spPr>
          <a:xfrm>
            <a:off x="7620000" y="2819400"/>
            <a:ext cx="2209800" cy="702733"/>
          </a:xfrm>
          <a:prstGeom prst="wedgeRectCallout">
            <a:avLst>
              <a:gd name="adj1" fmla="val -68513"/>
              <a:gd name="adj2" fmla="val 53196"/>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Shape of the ROI </a:t>
            </a:r>
            <a:r>
              <a:rPr lang="fr-FR" sz="2000" dirty="0" err="1" smtClean="0">
                <a:solidFill>
                  <a:schemeClr val="tx1"/>
                </a:solidFill>
              </a:rPr>
              <a:t>selection</a:t>
            </a:r>
            <a:r>
              <a:rPr lang="fr-FR" sz="2000" dirty="0" smtClean="0">
                <a:solidFill>
                  <a:schemeClr val="tx1"/>
                </a:solidFill>
              </a:rPr>
              <a:t> </a:t>
            </a:r>
            <a:r>
              <a:rPr lang="fr-FR" sz="2000" dirty="0" err="1" smtClean="0">
                <a:solidFill>
                  <a:schemeClr val="tx1"/>
                </a:solidFill>
              </a:rPr>
              <a:t>tool</a:t>
            </a:r>
            <a:endParaRPr lang="fr-FR" sz="2000" dirty="0">
              <a:solidFill>
                <a:schemeClr val="tx1"/>
              </a:solidFill>
            </a:endParaRPr>
          </a:p>
        </p:txBody>
      </p:sp>
      <p:sp>
        <p:nvSpPr>
          <p:cNvPr id="17" name="Bulle rectangulaire 16"/>
          <p:cNvSpPr/>
          <p:nvPr/>
        </p:nvSpPr>
        <p:spPr>
          <a:xfrm>
            <a:off x="7620000" y="4114800"/>
            <a:ext cx="2209800" cy="702733"/>
          </a:xfrm>
          <a:prstGeom prst="wedgeRectCallout">
            <a:avLst>
              <a:gd name="adj1" fmla="val -68513"/>
              <a:gd name="adj2" fmla="val 53196"/>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err="1" smtClean="0">
                <a:solidFill>
                  <a:schemeClr val="tx1"/>
                </a:solidFill>
              </a:rPr>
              <a:t>Selection</a:t>
            </a:r>
            <a:r>
              <a:rPr lang="fr-FR" sz="2000" dirty="0" smtClean="0">
                <a:solidFill>
                  <a:schemeClr val="tx1"/>
                </a:solidFill>
              </a:rPr>
              <a:t> and display of </a:t>
            </a:r>
            <a:r>
              <a:rPr lang="fr-FR" sz="2000" dirty="0" err="1" smtClean="0">
                <a:solidFill>
                  <a:schemeClr val="tx1"/>
                </a:solidFill>
              </a:rPr>
              <a:t>ROIs</a:t>
            </a:r>
            <a:endParaRPr lang="fr-FR" sz="2000" dirty="0">
              <a:solidFill>
                <a:schemeClr val="tx1"/>
              </a:solidFill>
            </a:endParaRPr>
          </a:p>
        </p:txBody>
      </p:sp>
      <p:sp>
        <p:nvSpPr>
          <p:cNvPr id="18" name="Bulle rectangulaire 17"/>
          <p:cNvSpPr/>
          <p:nvPr/>
        </p:nvSpPr>
        <p:spPr>
          <a:xfrm>
            <a:off x="7620000" y="5105400"/>
            <a:ext cx="2819400" cy="702733"/>
          </a:xfrm>
          <a:prstGeom prst="wedgeRectCallout">
            <a:avLst>
              <a:gd name="adj1" fmla="val -68513"/>
              <a:gd name="adj2" fmla="val 53196"/>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err="1" smtClean="0">
                <a:solidFill>
                  <a:schemeClr val="tx1"/>
                </a:solidFill>
              </a:rPr>
              <a:t>Rules</a:t>
            </a:r>
            <a:r>
              <a:rPr lang="fr-FR" sz="2000" dirty="0" smtClean="0">
                <a:solidFill>
                  <a:schemeClr val="tx1"/>
                </a:solidFill>
              </a:rPr>
              <a:t> for mouse control of zoom and pan</a:t>
            </a:r>
            <a:endParaRPr lang="fr-FR" sz="2000" dirty="0">
              <a:solidFill>
                <a:schemeClr val="tx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76200" y="2396940"/>
            <a:ext cx="15419736" cy="11293660"/>
          </a:xfrm>
          <a:prstGeom prst="rect">
            <a:avLst/>
          </a:prstGeom>
        </p:spPr>
      </p:pic>
      <p:sp>
        <p:nvSpPr>
          <p:cNvPr id="13" name="Rectangle 12"/>
          <p:cNvSpPr/>
          <p:nvPr/>
        </p:nvSpPr>
        <p:spPr>
          <a:xfrm>
            <a:off x="14717876" y="3465791"/>
            <a:ext cx="282931" cy="809496"/>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normAutofit/>
          </a:bodyPr>
          <a:lstStyle/>
          <a:p>
            <a:r>
              <a:rPr lang="fr-FR" dirty="0" smtClean="0"/>
              <a:t>2)c. Display options (Time Courses)</a:t>
            </a:r>
            <a:endParaRPr lang="fr-FR" dirty="0"/>
          </a:p>
        </p:txBody>
      </p:sp>
      <p:sp>
        <p:nvSpPr>
          <p:cNvPr id="6" name="Bulle rectangulaire 5"/>
          <p:cNvSpPr/>
          <p:nvPr/>
        </p:nvSpPr>
        <p:spPr>
          <a:xfrm>
            <a:off x="11514665" y="2902759"/>
            <a:ext cx="3005666" cy="990600"/>
          </a:xfrm>
          <a:prstGeom prst="wedgeRectCallout">
            <a:avLst>
              <a:gd name="adj1" fmla="val 55808"/>
              <a:gd name="adj2" fmla="val 92852"/>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err="1" smtClean="0">
                <a:solidFill>
                  <a:schemeClr val="tx1"/>
                </a:solidFill>
              </a:rPr>
              <a:t>Right-click</a:t>
            </a:r>
            <a:r>
              <a:rPr lang="fr-FR" sz="2000" dirty="0" smtClean="0">
                <a:solidFill>
                  <a:schemeClr val="tx1"/>
                </a:solidFill>
              </a:rPr>
              <a:t> on the </a:t>
            </a:r>
            <a:r>
              <a:rPr lang="fr-FR" sz="2000" dirty="0" err="1" smtClean="0">
                <a:solidFill>
                  <a:schemeClr val="tx1"/>
                </a:solidFill>
              </a:rPr>
              <a:t>red</a:t>
            </a:r>
            <a:r>
              <a:rPr lang="fr-FR" sz="2000" dirty="0" smtClean="0">
                <a:solidFill>
                  <a:schemeClr val="tx1"/>
                </a:solidFill>
              </a:rPr>
              <a:t> </a:t>
            </a:r>
            <a:r>
              <a:rPr lang="fr-FR" sz="2000" dirty="0" err="1" smtClean="0">
                <a:solidFill>
                  <a:schemeClr val="tx1"/>
                </a:solidFill>
              </a:rPr>
              <a:t>button</a:t>
            </a:r>
            <a:r>
              <a:rPr lang="fr-FR" sz="2000" dirty="0" smtClean="0">
                <a:solidFill>
                  <a:schemeClr val="tx1"/>
                </a:solidFill>
              </a:rPr>
              <a:t> to </a:t>
            </a:r>
            <a:r>
              <a:rPr lang="fr-FR" sz="2000" dirty="0" err="1" smtClean="0">
                <a:solidFill>
                  <a:schemeClr val="tx1"/>
                </a:solidFill>
              </a:rPr>
              <a:t>make</a:t>
            </a:r>
            <a:r>
              <a:rPr lang="fr-FR" sz="2000" dirty="0" smtClean="0">
                <a:solidFill>
                  <a:schemeClr val="tx1"/>
                </a:solidFill>
              </a:rPr>
              <a:t> a menu of display options </a:t>
            </a:r>
            <a:r>
              <a:rPr lang="fr-FR" sz="2000" dirty="0" err="1" smtClean="0">
                <a:solidFill>
                  <a:schemeClr val="tx1"/>
                </a:solidFill>
              </a:rPr>
              <a:t>appear</a:t>
            </a:r>
            <a:endParaRPr lang="fr-FR" sz="2000" dirty="0">
              <a:solidFill>
                <a:schemeClr val="tx1"/>
              </a:solidFill>
            </a:endParaRPr>
          </a:p>
        </p:txBody>
      </p:sp>
      <p:sp>
        <p:nvSpPr>
          <p:cNvPr id="10" name="Bulle rectangulaire 9"/>
          <p:cNvSpPr/>
          <p:nvPr/>
        </p:nvSpPr>
        <p:spPr>
          <a:xfrm>
            <a:off x="9906000" y="5685366"/>
            <a:ext cx="2743200" cy="702733"/>
          </a:xfrm>
          <a:prstGeom prst="wedgeRectCallout">
            <a:avLst>
              <a:gd name="adj1" fmla="val 62800"/>
              <a:gd name="adj2" fmla="val 36329"/>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Move </a:t>
            </a:r>
            <a:r>
              <a:rPr lang="fr-FR" sz="2000" dirty="0" err="1" smtClean="0">
                <a:solidFill>
                  <a:schemeClr val="tx1"/>
                </a:solidFill>
              </a:rPr>
              <a:t>lines</a:t>
            </a:r>
            <a:r>
              <a:rPr lang="fr-FR" sz="2000" dirty="0" smtClean="0">
                <a:solidFill>
                  <a:schemeClr val="tx1"/>
                </a:solidFill>
              </a:rPr>
              <a:t> </a:t>
            </a:r>
            <a:r>
              <a:rPr lang="fr-FR" sz="2000" dirty="0" err="1" smtClean="0">
                <a:solidFill>
                  <a:schemeClr val="tx1"/>
                </a:solidFill>
              </a:rPr>
              <a:t>individually</a:t>
            </a:r>
            <a:r>
              <a:rPr lang="fr-FR" sz="2000" dirty="0" smtClean="0">
                <a:solidFill>
                  <a:schemeClr val="tx1"/>
                </a:solidFill>
              </a:rPr>
              <a:t> or by group?</a:t>
            </a:r>
            <a:endParaRPr lang="fr-FR" sz="2000" dirty="0">
              <a:solidFill>
                <a:schemeClr val="tx1"/>
              </a:solidFill>
            </a:endParaRPr>
          </a:p>
        </p:txBody>
      </p:sp>
      <p:sp>
        <p:nvSpPr>
          <p:cNvPr id="11" name="Bulle rectangulaire 10"/>
          <p:cNvSpPr/>
          <p:nvPr/>
        </p:nvSpPr>
        <p:spPr>
          <a:xfrm>
            <a:off x="15443199" y="1303487"/>
            <a:ext cx="2768601" cy="2954867"/>
          </a:xfrm>
          <a:prstGeom prst="wedgeRectCallout">
            <a:avLst>
              <a:gd name="adj1" fmla="val -63008"/>
              <a:gd name="adj2" fmla="val 29461"/>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r>
              <a:rPr lang="fr-FR" sz="2000" dirty="0" smtClean="0">
                <a:solidFill>
                  <a:schemeClr val="tx1"/>
                </a:solidFill>
              </a:rPr>
              <a:t>Click on ‘A’ to </a:t>
            </a:r>
            <a:r>
              <a:rPr lang="fr-FR" sz="2000" dirty="0" err="1" smtClean="0">
                <a:solidFill>
                  <a:schemeClr val="tx1"/>
                </a:solidFill>
              </a:rPr>
              <a:t>switch</a:t>
            </a:r>
            <a:r>
              <a:rPr lang="fr-FR" sz="2000" dirty="0" smtClean="0">
                <a:solidFill>
                  <a:schemeClr val="tx1"/>
                </a:solidFill>
              </a:rPr>
              <a:t> </a:t>
            </a:r>
            <a:r>
              <a:rPr lang="fr-FR" sz="2000" dirty="0" err="1" smtClean="0">
                <a:solidFill>
                  <a:schemeClr val="tx1"/>
                </a:solidFill>
              </a:rPr>
              <a:t>between</a:t>
            </a:r>
            <a:r>
              <a:rPr lang="fr-FR" sz="2000" dirty="0" smtClean="0">
                <a:solidFill>
                  <a:schemeClr val="tx1"/>
                </a:solidFill>
              </a:rPr>
              <a:t> 3 </a:t>
            </a:r>
            <a:r>
              <a:rPr lang="fr-FR" sz="2000" dirty="0" err="1" smtClean="0">
                <a:solidFill>
                  <a:schemeClr val="tx1"/>
                </a:solidFill>
              </a:rPr>
              <a:t>automatic</a:t>
            </a:r>
            <a:r>
              <a:rPr lang="fr-FR" sz="2000" dirty="0" smtClean="0">
                <a:solidFill>
                  <a:schemeClr val="tx1"/>
                </a:solidFill>
              </a:rPr>
              <a:t> display modes:</a:t>
            </a:r>
          </a:p>
          <a:p>
            <a:r>
              <a:rPr lang="fr-FR" sz="2000" dirty="0" smtClean="0">
                <a:solidFill>
                  <a:schemeClr val="tx1"/>
                </a:solidFill>
              </a:rPr>
              <a:t>-  exact display</a:t>
            </a:r>
          </a:p>
          <a:p>
            <a:r>
              <a:rPr lang="fr-FR" sz="2000" dirty="0" smtClean="0">
                <a:solidFill>
                  <a:schemeClr val="tx1"/>
                </a:solidFill>
              </a:rPr>
              <a:t>- </a:t>
            </a:r>
            <a:r>
              <a:rPr lang="fr-FR" sz="2000" dirty="0" err="1" smtClean="0">
                <a:solidFill>
                  <a:schemeClr val="tx1"/>
                </a:solidFill>
              </a:rPr>
              <a:t>dispatch</a:t>
            </a:r>
            <a:r>
              <a:rPr lang="fr-FR" sz="2000" dirty="0" smtClean="0">
                <a:solidFill>
                  <a:schemeClr val="tx1"/>
                </a:solidFill>
              </a:rPr>
              <a:t> </a:t>
            </a:r>
            <a:r>
              <a:rPr lang="fr-FR" sz="2000" dirty="0" err="1" smtClean="0">
                <a:solidFill>
                  <a:schemeClr val="tx1"/>
                </a:solidFill>
              </a:rPr>
              <a:t>regions</a:t>
            </a:r>
            <a:endParaRPr lang="fr-FR" sz="2000" dirty="0" smtClean="0">
              <a:solidFill>
                <a:schemeClr val="tx1"/>
              </a:solidFill>
            </a:endParaRPr>
          </a:p>
          <a:p>
            <a:pPr>
              <a:buFontTx/>
              <a:buChar char="-"/>
            </a:pPr>
            <a:r>
              <a:rPr lang="fr-FR" sz="2000" dirty="0" smtClean="0">
                <a:solidFill>
                  <a:schemeClr val="tx1"/>
                </a:solidFill>
              </a:rPr>
              <a:t> </a:t>
            </a:r>
            <a:r>
              <a:rPr lang="fr-FR" sz="2000" dirty="0" err="1" smtClean="0">
                <a:solidFill>
                  <a:schemeClr val="tx1"/>
                </a:solidFill>
              </a:rPr>
              <a:t>dispatch</a:t>
            </a:r>
            <a:r>
              <a:rPr lang="fr-FR" sz="2000" dirty="0" smtClean="0">
                <a:solidFill>
                  <a:schemeClr val="tx1"/>
                </a:solidFill>
              </a:rPr>
              <a:t> conditions</a:t>
            </a:r>
          </a:p>
          <a:p>
            <a:pPr>
              <a:buFontTx/>
              <a:buChar char="-"/>
            </a:pPr>
            <a:endParaRPr lang="fr-FR" sz="2000" dirty="0" smtClean="0">
              <a:solidFill>
                <a:schemeClr val="tx1"/>
              </a:solidFill>
            </a:endParaRPr>
          </a:p>
          <a:p>
            <a:r>
              <a:rPr lang="fr-FR" sz="2000" dirty="0" smtClean="0">
                <a:solidFill>
                  <a:schemeClr val="tx1"/>
                </a:solidFill>
              </a:rPr>
              <a:t>Click on ‘+’ or ‘-‘ to </a:t>
            </a:r>
            <a:r>
              <a:rPr lang="fr-FR" sz="2000" dirty="0" err="1" smtClean="0">
                <a:solidFill>
                  <a:schemeClr val="tx1"/>
                </a:solidFill>
              </a:rPr>
              <a:t>adjust</a:t>
            </a:r>
            <a:r>
              <a:rPr lang="fr-FR" sz="2000" dirty="0" smtClean="0">
                <a:solidFill>
                  <a:schemeClr val="tx1"/>
                </a:solidFill>
              </a:rPr>
              <a:t> the size.</a:t>
            </a:r>
            <a:endParaRPr lang="fr-FR" sz="2000" dirty="0">
              <a:solidFill>
                <a:schemeClr val="tx1"/>
              </a:solidFill>
            </a:endParaRPr>
          </a:p>
        </p:txBody>
      </p:sp>
      <p:sp>
        <p:nvSpPr>
          <p:cNvPr id="12" name="Bulle rectangulaire 11"/>
          <p:cNvSpPr/>
          <p:nvPr/>
        </p:nvSpPr>
        <p:spPr>
          <a:xfrm>
            <a:off x="9906000" y="6523566"/>
            <a:ext cx="2743200" cy="715434"/>
          </a:xfrm>
          <a:prstGeom prst="wedgeRectCallout">
            <a:avLst>
              <a:gd name="adj1" fmla="val 62800"/>
              <a:gd name="adj2" fmla="val 36329"/>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r>
              <a:rPr lang="fr-FR" sz="2000" dirty="0" err="1" smtClean="0">
                <a:solidFill>
                  <a:schemeClr val="tx1"/>
                </a:solidFill>
              </a:rPr>
              <a:t>Rules</a:t>
            </a:r>
            <a:r>
              <a:rPr lang="fr-FR" sz="2000" dirty="0" smtClean="0">
                <a:solidFill>
                  <a:schemeClr val="tx1"/>
                </a:solidFill>
              </a:rPr>
              <a:t> for mouse control of zoom and pan.</a:t>
            </a:r>
          </a:p>
        </p:txBody>
      </p:sp>
      <p:pic>
        <p:nvPicPr>
          <p:cNvPr id="16" name="Image 15"/>
          <p:cNvPicPr>
            <a:picLocks noChangeAspect="1"/>
          </p:cNvPicPr>
          <p:nvPr/>
        </p:nvPicPr>
        <p:blipFill>
          <a:blip r:embed="rId3"/>
          <a:stretch>
            <a:fillRect/>
          </a:stretch>
        </p:blipFill>
        <p:spPr>
          <a:xfrm>
            <a:off x="13241247" y="4355093"/>
            <a:ext cx="2558167" cy="4880559"/>
          </a:xfrm>
          <a:prstGeom prst="rect">
            <a:avLst/>
          </a:prstGeom>
        </p:spPr>
      </p:pic>
      <p:sp>
        <p:nvSpPr>
          <p:cNvPr id="7" name="Rectangle 6"/>
          <p:cNvSpPr/>
          <p:nvPr/>
        </p:nvSpPr>
        <p:spPr>
          <a:xfrm>
            <a:off x="13161756" y="5933577"/>
            <a:ext cx="2687844" cy="2192715"/>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Bulle rectangulaire 16"/>
          <p:cNvSpPr/>
          <p:nvPr/>
        </p:nvSpPr>
        <p:spPr>
          <a:xfrm>
            <a:off x="9906000" y="7410858"/>
            <a:ext cx="2743200" cy="971142"/>
          </a:xfrm>
          <a:prstGeom prst="wedgeRectCallout">
            <a:avLst>
              <a:gd name="adj1" fmla="val 64652"/>
              <a:gd name="adj2" fmla="val 12660"/>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r>
              <a:rPr lang="fr-FR" sz="2000" dirty="0" smtClean="0">
                <a:solidFill>
                  <a:schemeClr val="tx1"/>
                </a:solidFill>
              </a:rPr>
              <a:t>Display options: </a:t>
            </a:r>
            <a:r>
              <a:rPr lang="fr-FR" sz="2000" dirty="0" err="1" smtClean="0">
                <a:solidFill>
                  <a:schemeClr val="tx1"/>
                </a:solidFill>
              </a:rPr>
              <a:t>grid</a:t>
            </a:r>
            <a:r>
              <a:rPr lang="fr-FR" sz="2000" dirty="0" smtClean="0">
                <a:solidFill>
                  <a:schemeClr val="tx1"/>
                </a:solidFill>
              </a:rPr>
              <a:t>, </a:t>
            </a:r>
            <a:r>
              <a:rPr lang="fr-FR" sz="2000" dirty="0" err="1" smtClean="0">
                <a:solidFill>
                  <a:schemeClr val="tx1"/>
                </a:solidFill>
              </a:rPr>
              <a:t>scale</a:t>
            </a:r>
            <a:r>
              <a:rPr lang="fr-FR" sz="2000" dirty="0" smtClean="0">
                <a:solidFill>
                  <a:schemeClr val="tx1"/>
                </a:solidFill>
              </a:rPr>
              <a:t> bar, </a:t>
            </a:r>
            <a:r>
              <a:rPr lang="fr-FR" sz="2000" dirty="0" err="1" smtClean="0">
                <a:solidFill>
                  <a:schemeClr val="tx1"/>
                </a:solidFill>
              </a:rPr>
              <a:t>rules</a:t>
            </a:r>
            <a:r>
              <a:rPr lang="fr-FR" sz="2000" dirty="0" smtClean="0">
                <a:solidFill>
                  <a:schemeClr val="tx1"/>
                </a:solidFill>
              </a:rPr>
              <a:t> for </a:t>
            </a:r>
            <a:r>
              <a:rPr lang="fr-FR" sz="2000" dirty="0" err="1" smtClean="0">
                <a:solidFill>
                  <a:schemeClr val="tx1"/>
                </a:solidFill>
              </a:rPr>
              <a:t>colors</a:t>
            </a:r>
            <a:r>
              <a:rPr lang="fr-FR" sz="2000" dirty="0" smtClean="0">
                <a:solidFill>
                  <a:schemeClr val="tx1"/>
                </a:solidFill>
              </a:rPr>
              <a: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8288000" cy="1524000"/>
          </a:xfrm>
        </p:spPr>
        <p:txBody>
          <a:bodyPr>
            <a:normAutofit/>
          </a:bodyPr>
          <a:lstStyle/>
          <a:p>
            <a:r>
              <a:rPr lang="fr-FR" dirty="0" smtClean="0"/>
              <a:t>2)d. </a:t>
            </a:r>
            <a:r>
              <a:rPr lang="fr-FR" dirty="0" err="1" smtClean="0"/>
              <a:t>Principles</a:t>
            </a:r>
            <a:r>
              <a:rPr lang="fr-FR" dirty="0" smtClean="0"/>
              <a:t> of </a:t>
            </a:r>
            <a:r>
              <a:rPr lang="fr-FR" dirty="0" err="1" smtClean="0"/>
              <a:t>region</a:t>
            </a:r>
            <a:r>
              <a:rPr lang="fr-FR" dirty="0" smtClean="0"/>
              <a:t> </a:t>
            </a:r>
            <a:r>
              <a:rPr lang="fr-FR" dirty="0" err="1" smtClean="0"/>
              <a:t>selection</a:t>
            </a:r>
            <a:endParaRPr lang="fr-FR" dirty="0"/>
          </a:p>
        </p:txBody>
      </p:sp>
      <p:pic>
        <p:nvPicPr>
          <p:cNvPr id="10" name="Image 9"/>
          <p:cNvPicPr>
            <a:picLocks noChangeAspect="1"/>
          </p:cNvPicPr>
          <p:nvPr/>
        </p:nvPicPr>
        <p:blipFill>
          <a:blip r:embed="rId2"/>
          <a:stretch>
            <a:fillRect/>
          </a:stretch>
        </p:blipFill>
        <p:spPr>
          <a:xfrm>
            <a:off x="838200" y="1524000"/>
            <a:ext cx="16611600" cy="12166600"/>
          </a:xfrm>
          <a:prstGeom prst="rect">
            <a:avLst/>
          </a:prstGeom>
        </p:spPr>
      </p:pic>
      <p:sp>
        <p:nvSpPr>
          <p:cNvPr id="11" name="Flèche vers la droite 10"/>
          <p:cNvSpPr/>
          <p:nvPr/>
        </p:nvSpPr>
        <p:spPr>
          <a:xfrm rot="847642">
            <a:off x="5689331" y="5998346"/>
            <a:ext cx="3754779" cy="838200"/>
          </a:xfrm>
          <a:prstGeom prst="rightArrow">
            <a:avLst/>
          </a:prstGeom>
          <a:solidFill>
            <a:srgbClr val="FF0000">
              <a:alpha val="25000"/>
            </a:srgbClr>
          </a:solidFill>
          <a:ln w="381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Bulle rectangulaire 11"/>
          <p:cNvSpPr/>
          <p:nvPr/>
        </p:nvSpPr>
        <p:spPr>
          <a:xfrm>
            <a:off x="7137399" y="2895600"/>
            <a:ext cx="2768601" cy="2954867"/>
          </a:xfrm>
          <a:prstGeom prst="wedgeRectCallout">
            <a:avLst>
              <a:gd name="adj1" fmla="val -63008"/>
              <a:gd name="adj2" fmla="val 29461"/>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185738" indent="-185738">
              <a:buFont typeface="Arial"/>
              <a:buChar char="•"/>
            </a:pPr>
            <a:r>
              <a:rPr lang="fr-FR" sz="2000" dirty="0" err="1" smtClean="0">
                <a:solidFill>
                  <a:schemeClr val="tx1"/>
                </a:solidFill>
              </a:rPr>
              <a:t>Several</a:t>
            </a:r>
            <a:r>
              <a:rPr lang="fr-FR" sz="2000" dirty="0" smtClean="0">
                <a:solidFill>
                  <a:schemeClr val="tx1"/>
                </a:solidFill>
              </a:rPr>
              <a:t> </a:t>
            </a:r>
            <a:r>
              <a:rPr lang="fr-FR" sz="2000" dirty="0" err="1" smtClean="0">
                <a:solidFill>
                  <a:schemeClr val="tx1"/>
                </a:solidFill>
              </a:rPr>
              <a:t>regions</a:t>
            </a:r>
            <a:r>
              <a:rPr lang="fr-FR" sz="2000" dirty="0" smtClean="0">
                <a:solidFill>
                  <a:schemeClr val="tx1"/>
                </a:solidFill>
              </a:rPr>
              <a:t> </a:t>
            </a:r>
            <a:r>
              <a:rPr lang="fr-FR" sz="2000" dirty="0" err="1" smtClean="0">
                <a:solidFill>
                  <a:schemeClr val="tx1"/>
                </a:solidFill>
              </a:rPr>
              <a:t>can</a:t>
            </a:r>
            <a:r>
              <a:rPr lang="fr-FR" sz="2000" dirty="0" smtClean="0">
                <a:solidFill>
                  <a:schemeClr val="tx1"/>
                </a:solidFill>
              </a:rPr>
              <a:t> </a:t>
            </a:r>
            <a:r>
              <a:rPr lang="fr-FR" sz="2000" dirty="0" err="1" smtClean="0">
                <a:solidFill>
                  <a:schemeClr val="tx1"/>
                </a:solidFill>
              </a:rPr>
              <a:t>be</a:t>
            </a:r>
            <a:r>
              <a:rPr lang="fr-FR" sz="2000" dirty="0" smtClean="0">
                <a:solidFill>
                  <a:schemeClr val="tx1"/>
                </a:solidFill>
              </a:rPr>
              <a:t> </a:t>
            </a:r>
            <a:r>
              <a:rPr lang="fr-FR" sz="2000" dirty="0" err="1" smtClean="0">
                <a:solidFill>
                  <a:schemeClr val="tx1"/>
                </a:solidFill>
              </a:rPr>
              <a:t>selected</a:t>
            </a:r>
            <a:r>
              <a:rPr lang="fr-FR" sz="2000" dirty="0" smtClean="0">
                <a:solidFill>
                  <a:schemeClr val="tx1"/>
                </a:solidFill>
              </a:rPr>
              <a:t> in the image, and </a:t>
            </a:r>
            <a:r>
              <a:rPr lang="fr-FR" sz="2000" dirty="0" err="1" smtClean="0">
                <a:solidFill>
                  <a:schemeClr val="tx1"/>
                </a:solidFill>
              </a:rPr>
              <a:t>their</a:t>
            </a:r>
            <a:r>
              <a:rPr lang="fr-FR" sz="2000" dirty="0" smtClean="0">
                <a:solidFill>
                  <a:schemeClr val="tx1"/>
                </a:solidFill>
              </a:rPr>
              <a:t> time courses are </a:t>
            </a:r>
            <a:r>
              <a:rPr lang="fr-FR" sz="2000" dirty="0" err="1" smtClean="0">
                <a:solidFill>
                  <a:schemeClr val="tx1"/>
                </a:solidFill>
              </a:rPr>
              <a:t>displayed</a:t>
            </a:r>
            <a:r>
              <a:rPr lang="fr-FR" sz="2000" dirty="0" smtClean="0">
                <a:solidFill>
                  <a:schemeClr val="tx1"/>
                </a:solidFill>
              </a:rPr>
              <a:t>.</a:t>
            </a:r>
          </a:p>
          <a:p>
            <a:pPr marL="185738" indent="-185738">
              <a:buFont typeface="Arial"/>
              <a:buChar char="•"/>
            </a:pPr>
            <a:r>
              <a:rPr lang="fr-FR" sz="2000" dirty="0" smtClean="0">
                <a:solidFill>
                  <a:schemeClr val="tx1"/>
                </a:solidFill>
              </a:rPr>
              <a:t>If no </a:t>
            </a:r>
            <a:r>
              <a:rPr lang="fr-FR" sz="2000" dirty="0" err="1" smtClean="0">
                <a:solidFill>
                  <a:schemeClr val="tx1"/>
                </a:solidFill>
              </a:rPr>
              <a:t>region</a:t>
            </a:r>
            <a:r>
              <a:rPr lang="fr-FR" sz="2000" dirty="0" smtClean="0">
                <a:solidFill>
                  <a:schemeClr val="tx1"/>
                </a:solidFill>
              </a:rPr>
              <a:t> </a:t>
            </a:r>
            <a:r>
              <a:rPr lang="fr-FR" sz="2000" dirty="0" err="1" smtClean="0">
                <a:solidFill>
                  <a:schemeClr val="tx1"/>
                </a:solidFill>
              </a:rPr>
              <a:t>is</a:t>
            </a:r>
            <a:r>
              <a:rPr lang="fr-FR" sz="2000" dirty="0" smtClean="0">
                <a:solidFill>
                  <a:schemeClr val="tx1"/>
                </a:solidFill>
              </a:rPr>
              <a:t> </a:t>
            </a:r>
            <a:r>
              <a:rPr lang="fr-FR" sz="2000" dirty="0" err="1" smtClean="0">
                <a:solidFill>
                  <a:schemeClr val="tx1"/>
                </a:solidFill>
              </a:rPr>
              <a:t>selected</a:t>
            </a:r>
            <a:r>
              <a:rPr lang="fr-FR" sz="2000" dirty="0" smtClean="0">
                <a:solidFill>
                  <a:schemeClr val="tx1"/>
                </a:solidFill>
              </a:rPr>
              <a:t>, time courses </a:t>
            </a:r>
            <a:r>
              <a:rPr lang="fr-FR" sz="2000" dirty="0" err="1" smtClean="0">
                <a:solidFill>
                  <a:schemeClr val="tx1"/>
                </a:solidFill>
              </a:rPr>
              <a:t>from</a:t>
            </a:r>
            <a:r>
              <a:rPr lang="fr-FR" sz="2000" dirty="0" smtClean="0">
                <a:solidFill>
                  <a:schemeClr val="tx1"/>
                </a:solidFill>
              </a:rPr>
              <a:t> the single pixel </a:t>
            </a:r>
            <a:r>
              <a:rPr lang="fr-FR" sz="2000" dirty="0" err="1" smtClean="0">
                <a:solidFill>
                  <a:schemeClr val="tx1"/>
                </a:solidFill>
              </a:rPr>
              <a:t>at</a:t>
            </a:r>
            <a:r>
              <a:rPr lang="fr-FR" sz="2000" dirty="0" smtClean="0">
                <a:solidFill>
                  <a:schemeClr val="tx1"/>
                </a:solidFill>
              </a:rPr>
              <a:t> the location of the white cross are </a:t>
            </a:r>
            <a:r>
              <a:rPr lang="fr-FR" sz="2000" dirty="0" err="1" smtClean="0">
                <a:solidFill>
                  <a:schemeClr val="tx1"/>
                </a:solidFill>
              </a:rPr>
              <a:t>displayed</a:t>
            </a:r>
            <a:r>
              <a:rPr lang="fr-FR" sz="2000" dirty="0" smtClean="0">
                <a:solidFill>
                  <a:schemeClr val="tx1"/>
                </a:solidFill>
              </a:rPr>
              <a:t>.</a:t>
            </a:r>
            <a:endParaRPr lang="fr-FR" sz="2000" dirty="0">
              <a:solidFill>
                <a:schemeClr val="tx1"/>
              </a:solidFill>
            </a:endParaRPr>
          </a:p>
        </p:txBody>
      </p:sp>
      <p:sp>
        <p:nvSpPr>
          <p:cNvPr id="13" name="Rectangle 12"/>
          <p:cNvSpPr/>
          <p:nvPr/>
        </p:nvSpPr>
        <p:spPr>
          <a:xfrm>
            <a:off x="3200400" y="3124200"/>
            <a:ext cx="3200400" cy="4800600"/>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Rectangle 13"/>
          <p:cNvSpPr/>
          <p:nvPr/>
        </p:nvSpPr>
        <p:spPr>
          <a:xfrm>
            <a:off x="10439400" y="12039600"/>
            <a:ext cx="2895600" cy="838200"/>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Flèche vers la droite 14"/>
          <p:cNvSpPr/>
          <p:nvPr/>
        </p:nvSpPr>
        <p:spPr>
          <a:xfrm rot="13155069">
            <a:off x="5885336" y="9766594"/>
            <a:ext cx="4834241" cy="838200"/>
          </a:xfrm>
          <a:prstGeom prst="rightArrow">
            <a:avLst/>
          </a:prstGeom>
          <a:solidFill>
            <a:srgbClr val="FF0000">
              <a:alpha val="25000"/>
            </a:srgbClr>
          </a:solidFill>
          <a:ln w="381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Bulle rectangulaire 15"/>
          <p:cNvSpPr/>
          <p:nvPr/>
        </p:nvSpPr>
        <p:spPr>
          <a:xfrm>
            <a:off x="9489623" y="7282102"/>
            <a:ext cx="3388177" cy="3368966"/>
          </a:xfrm>
          <a:prstGeom prst="wedgeRectCallout">
            <a:avLst>
              <a:gd name="adj1" fmla="val -63008"/>
              <a:gd name="adj2" fmla="val 29461"/>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185738" indent="-185738">
              <a:buFont typeface="Arial"/>
              <a:buChar char="•"/>
            </a:pPr>
            <a:r>
              <a:rPr lang="fr-FR" sz="2000" dirty="0" err="1" smtClean="0">
                <a:solidFill>
                  <a:schemeClr val="tx1"/>
                </a:solidFill>
              </a:rPr>
              <a:t>Symmetrically</a:t>
            </a:r>
            <a:r>
              <a:rPr lang="fr-FR" sz="2000" dirty="0" smtClean="0">
                <a:solidFill>
                  <a:schemeClr val="tx1"/>
                </a:solidFill>
              </a:rPr>
              <a:t>, a single temporal </a:t>
            </a:r>
            <a:r>
              <a:rPr lang="fr-FR" sz="2000" dirty="0" err="1" smtClean="0">
                <a:solidFill>
                  <a:schemeClr val="tx1"/>
                </a:solidFill>
              </a:rPr>
              <a:t>region</a:t>
            </a:r>
            <a:r>
              <a:rPr lang="fr-FR" sz="2000" dirty="0" smtClean="0">
                <a:solidFill>
                  <a:schemeClr val="tx1"/>
                </a:solidFill>
              </a:rPr>
              <a:t> </a:t>
            </a:r>
            <a:r>
              <a:rPr lang="fr-FR" sz="2000" dirty="0" err="1" smtClean="0">
                <a:solidFill>
                  <a:schemeClr val="tx1"/>
                </a:solidFill>
              </a:rPr>
              <a:t>can</a:t>
            </a:r>
            <a:r>
              <a:rPr lang="fr-FR" sz="2000" dirty="0" smtClean="0">
                <a:solidFill>
                  <a:schemeClr val="tx1"/>
                </a:solidFill>
              </a:rPr>
              <a:t> </a:t>
            </a:r>
            <a:r>
              <a:rPr lang="fr-FR" sz="2000" dirty="0" err="1" smtClean="0">
                <a:solidFill>
                  <a:schemeClr val="tx1"/>
                </a:solidFill>
              </a:rPr>
              <a:t>be</a:t>
            </a:r>
            <a:r>
              <a:rPr lang="fr-FR" sz="2000" dirty="0" smtClean="0">
                <a:solidFill>
                  <a:schemeClr val="tx1"/>
                </a:solidFill>
              </a:rPr>
              <a:t> </a:t>
            </a:r>
            <a:r>
              <a:rPr lang="fr-FR" sz="2000" dirty="0" err="1" smtClean="0">
                <a:solidFill>
                  <a:schemeClr val="tx1"/>
                </a:solidFill>
              </a:rPr>
              <a:t>selected</a:t>
            </a:r>
            <a:r>
              <a:rPr lang="fr-FR" sz="2000" dirty="0" smtClean="0">
                <a:solidFill>
                  <a:schemeClr val="tx1"/>
                </a:solidFill>
              </a:rPr>
              <a:t> (</a:t>
            </a:r>
            <a:r>
              <a:rPr lang="fr-FR" sz="2000" dirty="0" err="1" smtClean="0">
                <a:solidFill>
                  <a:schemeClr val="tx1"/>
                </a:solidFill>
              </a:rPr>
              <a:t>shown</a:t>
            </a:r>
            <a:r>
              <a:rPr lang="fr-FR" sz="2000" dirty="0" smtClean="0">
                <a:solidFill>
                  <a:schemeClr val="tx1"/>
                </a:solidFill>
              </a:rPr>
              <a:t> by a </a:t>
            </a:r>
            <a:r>
              <a:rPr lang="fr-FR" sz="2000" dirty="0" err="1" smtClean="0">
                <a:solidFill>
                  <a:schemeClr val="tx1"/>
                </a:solidFill>
              </a:rPr>
              <a:t>red</a:t>
            </a:r>
            <a:r>
              <a:rPr lang="fr-FR" sz="2000" dirty="0" smtClean="0">
                <a:solidFill>
                  <a:schemeClr val="tx1"/>
                </a:solidFill>
              </a:rPr>
              <a:t> bar), and frames </a:t>
            </a:r>
            <a:r>
              <a:rPr lang="fr-FR" sz="2000" dirty="0" err="1" smtClean="0">
                <a:solidFill>
                  <a:schemeClr val="tx1"/>
                </a:solidFill>
              </a:rPr>
              <a:t>from</a:t>
            </a:r>
            <a:r>
              <a:rPr lang="fr-FR" sz="2000" dirty="0" smtClean="0">
                <a:solidFill>
                  <a:schemeClr val="tx1"/>
                </a:solidFill>
              </a:rPr>
              <a:t> </a:t>
            </a:r>
            <a:r>
              <a:rPr lang="fr-FR" sz="2000" dirty="0" err="1" smtClean="0">
                <a:solidFill>
                  <a:schemeClr val="tx1"/>
                </a:solidFill>
              </a:rPr>
              <a:t>this</a:t>
            </a:r>
            <a:r>
              <a:rPr lang="fr-FR" sz="2000" dirty="0" smtClean="0">
                <a:solidFill>
                  <a:schemeClr val="tx1"/>
                </a:solidFill>
              </a:rPr>
              <a:t> </a:t>
            </a:r>
            <a:r>
              <a:rPr lang="fr-FR" sz="2000" dirty="0" err="1" smtClean="0">
                <a:solidFill>
                  <a:schemeClr val="tx1"/>
                </a:solidFill>
              </a:rPr>
              <a:t>window</a:t>
            </a:r>
            <a:r>
              <a:rPr lang="fr-FR" sz="2000" dirty="0" smtClean="0">
                <a:solidFill>
                  <a:schemeClr val="tx1"/>
                </a:solidFill>
              </a:rPr>
              <a:t> are </a:t>
            </a:r>
            <a:r>
              <a:rPr lang="fr-FR" sz="2000" dirty="0" err="1" smtClean="0">
                <a:solidFill>
                  <a:schemeClr val="tx1"/>
                </a:solidFill>
              </a:rPr>
              <a:t>averaged</a:t>
            </a:r>
            <a:r>
              <a:rPr lang="fr-FR" sz="2000" dirty="0" smtClean="0">
                <a:solidFill>
                  <a:schemeClr val="tx1"/>
                </a:solidFill>
              </a:rPr>
              <a:t> in the Picture display.</a:t>
            </a:r>
          </a:p>
          <a:p>
            <a:pPr marL="185738" indent="-185738">
              <a:buFont typeface="Arial"/>
              <a:buChar char="•"/>
            </a:pPr>
            <a:r>
              <a:rPr lang="fr-FR" sz="2000" dirty="0" smtClean="0">
                <a:solidFill>
                  <a:schemeClr val="tx1"/>
                </a:solidFill>
              </a:rPr>
              <a:t>If no temporal </a:t>
            </a:r>
            <a:r>
              <a:rPr lang="fr-FR" sz="2000" dirty="0" err="1" smtClean="0">
                <a:solidFill>
                  <a:schemeClr val="tx1"/>
                </a:solidFill>
              </a:rPr>
              <a:t>region</a:t>
            </a:r>
            <a:r>
              <a:rPr lang="fr-FR" sz="2000" dirty="0" smtClean="0">
                <a:solidFill>
                  <a:schemeClr val="tx1"/>
                </a:solidFill>
              </a:rPr>
              <a:t> </a:t>
            </a:r>
            <a:r>
              <a:rPr lang="fr-FR" sz="2000" dirty="0" err="1" smtClean="0">
                <a:solidFill>
                  <a:schemeClr val="tx1"/>
                </a:solidFill>
              </a:rPr>
              <a:t>is</a:t>
            </a:r>
            <a:r>
              <a:rPr lang="fr-FR" sz="2000" dirty="0" smtClean="0">
                <a:solidFill>
                  <a:schemeClr val="tx1"/>
                </a:solidFill>
              </a:rPr>
              <a:t> </a:t>
            </a:r>
            <a:r>
              <a:rPr lang="fr-FR" sz="2000" dirty="0" err="1" smtClean="0">
                <a:solidFill>
                  <a:schemeClr val="tx1"/>
                </a:solidFill>
              </a:rPr>
              <a:t>selected</a:t>
            </a:r>
            <a:r>
              <a:rPr lang="fr-FR" sz="2000" dirty="0" smtClean="0">
                <a:solidFill>
                  <a:schemeClr val="tx1"/>
                </a:solidFill>
              </a:rPr>
              <a:t>, a single frame </a:t>
            </a:r>
            <a:r>
              <a:rPr lang="fr-FR" sz="2000" dirty="0" err="1" smtClean="0">
                <a:solidFill>
                  <a:schemeClr val="tx1"/>
                </a:solidFill>
              </a:rPr>
              <a:t>is</a:t>
            </a:r>
            <a:r>
              <a:rPr lang="fr-FR" sz="2000" dirty="0" smtClean="0">
                <a:solidFill>
                  <a:schemeClr val="tx1"/>
                </a:solidFill>
              </a:rPr>
              <a:t> </a:t>
            </a:r>
            <a:r>
              <a:rPr lang="fr-FR" sz="2000" dirty="0" err="1" smtClean="0">
                <a:solidFill>
                  <a:schemeClr val="tx1"/>
                </a:solidFill>
              </a:rPr>
              <a:t>shown</a:t>
            </a:r>
            <a:r>
              <a:rPr lang="fr-FR" sz="2000" dirty="0" smtClean="0">
                <a:solidFill>
                  <a:schemeClr val="tx1"/>
                </a:solidFill>
              </a:rPr>
              <a:t>, </a:t>
            </a:r>
            <a:r>
              <a:rPr lang="fr-FR" sz="2000" dirty="0" err="1" smtClean="0">
                <a:solidFill>
                  <a:schemeClr val="tx1"/>
                </a:solidFill>
              </a:rPr>
              <a:t>at</a:t>
            </a:r>
            <a:r>
              <a:rPr lang="fr-FR" sz="2000" dirty="0" smtClean="0">
                <a:solidFill>
                  <a:schemeClr val="tx1"/>
                </a:solidFill>
              </a:rPr>
              <a:t> the time </a:t>
            </a:r>
            <a:r>
              <a:rPr lang="fr-FR" sz="2000" dirty="0" err="1" smtClean="0">
                <a:solidFill>
                  <a:schemeClr val="tx1"/>
                </a:solidFill>
              </a:rPr>
              <a:t>indicated</a:t>
            </a:r>
            <a:r>
              <a:rPr lang="fr-FR" sz="2000" dirty="0" smtClean="0">
                <a:solidFill>
                  <a:schemeClr val="tx1"/>
                </a:solidFill>
              </a:rPr>
              <a:t> by the black vertical </a:t>
            </a:r>
            <a:r>
              <a:rPr lang="fr-FR" sz="2000" dirty="0" err="1" smtClean="0">
                <a:solidFill>
                  <a:schemeClr val="tx1"/>
                </a:solidFill>
              </a:rPr>
              <a:t>cursor</a:t>
            </a:r>
            <a:r>
              <a:rPr lang="fr-FR" sz="2000" dirty="0" smtClean="0">
                <a:solidFill>
                  <a:schemeClr val="tx1"/>
                </a:solidFill>
              </a:rPr>
              <a:t>.</a:t>
            </a:r>
            <a:endParaRPr lang="fr-FR" sz="2000" dirty="0">
              <a:solidFill>
                <a:schemeClr val="tx1"/>
              </a:solidFill>
            </a:endParaRPr>
          </a:p>
        </p:txBody>
      </p:sp>
      <p:sp>
        <p:nvSpPr>
          <p:cNvPr id="17" name="Rectangle 16"/>
          <p:cNvSpPr/>
          <p:nvPr/>
        </p:nvSpPr>
        <p:spPr>
          <a:xfrm>
            <a:off x="0" y="0"/>
            <a:ext cx="914400" cy="13716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2)d. Mouse actions</a:t>
            </a:r>
            <a:endParaRPr lang="fr-FR" dirty="0"/>
          </a:p>
        </p:txBody>
      </p:sp>
      <p:pic>
        <p:nvPicPr>
          <p:cNvPr id="4" name="Image 3"/>
          <p:cNvPicPr>
            <a:picLocks noChangeAspect="1"/>
          </p:cNvPicPr>
          <p:nvPr/>
        </p:nvPicPr>
        <p:blipFill>
          <a:blip r:embed="rId2"/>
          <a:srcRect b="83090"/>
          <a:stretch>
            <a:fillRect/>
          </a:stretch>
        </p:blipFill>
        <p:spPr>
          <a:xfrm>
            <a:off x="914400" y="1524000"/>
            <a:ext cx="16611600" cy="2057400"/>
          </a:xfrm>
          <a:prstGeom prst="rect">
            <a:avLst/>
          </a:prstGeom>
        </p:spPr>
      </p:pic>
      <p:graphicFrame>
        <p:nvGraphicFramePr>
          <p:cNvPr id="6" name="Tableau 5"/>
          <p:cNvGraphicFramePr>
            <a:graphicFrameLocks noGrp="1"/>
          </p:cNvGraphicFramePr>
          <p:nvPr>
            <p:extLst>
              <p:ext uri="{D42A27DB-BD31-4B8C-83A1-F6EECF244321}">
                <p14:modId xmlns:p14="http://schemas.microsoft.com/office/powerpoint/2010/main" val="1609391664"/>
              </p:ext>
            </p:extLst>
          </p:nvPr>
        </p:nvGraphicFramePr>
        <p:xfrm>
          <a:off x="609600" y="4419600"/>
          <a:ext cx="6654394" cy="8330592"/>
        </p:xfrm>
        <a:graphic>
          <a:graphicData uri="http://schemas.openxmlformats.org/drawingml/2006/table">
            <a:tbl>
              <a:tblPr/>
              <a:tblGrid>
                <a:gridCol w="1084351">
                  <a:extLst>
                    <a:ext uri="{9D8B030D-6E8A-4147-A177-3AD203B41FA5}">
                      <a16:colId xmlns:a16="http://schemas.microsoft.com/office/drawing/2014/main" val="20000"/>
                    </a:ext>
                  </a:extLst>
                </a:gridCol>
                <a:gridCol w="1065815">
                  <a:extLst>
                    <a:ext uri="{9D8B030D-6E8A-4147-A177-3AD203B41FA5}">
                      <a16:colId xmlns:a16="http://schemas.microsoft.com/office/drawing/2014/main" val="20001"/>
                    </a:ext>
                  </a:extLst>
                </a:gridCol>
                <a:gridCol w="2252114">
                  <a:extLst>
                    <a:ext uri="{9D8B030D-6E8A-4147-A177-3AD203B41FA5}">
                      <a16:colId xmlns:a16="http://schemas.microsoft.com/office/drawing/2014/main" val="20002"/>
                    </a:ext>
                  </a:extLst>
                </a:gridCol>
                <a:gridCol w="2252114">
                  <a:extLst>
                    <a:ext uri="{9D8B030D-6E8A-4147-A177-3AD203B41FA5}">
                      <a16:colId xmlns:a16="http://schemas.microsoft.com/office/drawing/2014/main" val="20003"/>
                    </a:ext>
                  </a:extLst>
                </a:gridCol>
              </a:tblGrid>
              <a:tr h="187213">
                <a:tc>
                  <a:txBody>
                    <a:bodyPr/>
                    <a:lstStyle/>
                    <a:p>
                      <a:pPr algn="l" fontAlgn="t"/>
                      <a:endParaRPr lang="fr-FR" sz="1200" b="0" i="0" u="none" strike="noStrike" dirty="0">
                        <a:latin typeface="Verdana"/>
                      </a:endParaRPr>
                    </a:p>
                  </a:txBody>
                  <a:tcPr marL="9268" marR="9268" marT="9268"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t"/>
                      <a:endParaRPr lang="fr-FR" sz="1200" b="0" i="0" u="none" strike="noStrike">
                        <a:latin typeface="Verdana"/>
                      </a:endParaRPr>
                    </a:p>
                  </a:txBody>
                  <a:tcPr marL="9268" marR="9268" marT="9268" marB="0">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a:latin typeface="Verdana"/>
                        </a:rPr>
                        <a:t>PICTURE DISPLAY</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a:latin typeface="Verdana"/>
                        </a:rPr>
                        <a:t>TIME COURSES DISPLAY</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9986">
                <a:tc>
                  <a:txBody>
                    <a:bodyPr/>
                    <a:lstStyle/>
                    <a:p>
                      <a:pPr algn="l" fontAlgn="t"/>
                      <a:r>
                        <a:rPr lang="fr-FR" sz="1200" b="0" i="0" u="none" strike="noStrike" dirty="0">
                          <a:latin typeface="Verdana"/>
                        </a:rPr>
                        <a:t>LEFT BUTTON</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t"/>
                      <a:r>
                        <a:rPr lang="fr-FR" sz="1200" b="0" i="0" u="none" strike="noStrike" dirty="0">
                          <a:latin typeface="Verdana"/>
                        </a:rPr>
                        <a:t>point</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a:latin typeface="Verdana"/>
                        </a:rPr>
                        <a:t>move cross</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a:latin typeface="Verdana"/>
                        </a:rPr>
                        <a:t>move </a:t>
                      </a:r>
                      <a:r>
                        <a:rPr lang="fr-FR" sz="1200" b="0" i="0" u="none" strike="noStrike" dirty="0" err="1">
                          <a:latin typeface="Verdana"/>
                        </a:rPr>
                        <a:t>cursor</a:t>
                      </a:r>
                      <a:endParaRPr lang="fr-FR" sz="1200" b="0" i="0" u="none" strike="noStrike" dirty="0">
                        <a:latin typeface="Verdana"/>
                      </a:endParaRP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9986">
                <a:tc>
                  <a:txBody>
                    <a:bodyPr/>
                    <a:lstStyle/>
                    <a:p>
                      <a:pPr algn="l" fontAlgn="t"/>
                      <a:r>
                        <a:rPr lang="fr-FR" sz="1200" b="0" i="0" u="none" strike="noStrike" dirty="0">
                          <a:latin typeface="Verdana"/>
                        </a:rPr>
                        <a:t>= navigation</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t"/>
                      <a:r>
                        <a:rPr lang="fr-FR" sz="1200" b="0" i="0" u="none" strike="noStrike" dirty="0">
                          <a:latin typeface="Verdana"/>
                        </a:rPr>
                        <a:t>area</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a:latin typeface="Verdana"/>
                        </a:rPr>
                        <a:t>zoom / pan</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a:latin typeface="Verdana"/>
                        </a:rPr>
                        <a:t>zoom / pan</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9986">
                <a:tc>
                  <a:txBody>
                    <a:bodyPr/>
                    <a:lstStyle/>
                    <a:p>
                      <a:pPr algn="l" fontAlgn="t"/>
                      <a:r>
                        <a:rPr lang="fr-FR" sz="1200" b="0" i="0" u="none" strike="noStrike" dirty="0">
                          <a:latin typeface="Verdana"/>
                        </a:rPr>
                        <a:t> </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t"/>
                      <a:r>
                        <a:rPr lang="fr-FR" sz="1200" b="0" i="0" u="none" strike="noStrike" dirty="0" err="1">
                          <a:latin typeface="Verdana"/>
                        </a:rPr>
                        <a:t>outside</a:t>
                      </a:r>
                      <a:r>
                        <a:rPr lang="fr-FR" sz="1200" b="0" i="0" u="none" strike="noStrike" dirty="0">
                          <a:latin typeface="Verdana"/>
                        </a:rPr>
                        <a:t> or in gray zone</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a:latin typeface="Verdana"/>
                        </a:rPr>
                        <a:t>zoom reset</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a:latin typeface="Verdana"/>
                        </a:rPr>
                        <a:t>zoom reset</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9986">
                <a:tc>
                  <a:txBody>
                    <a:bodyPr/>
                    <a:lstStyle/>
                    <a:p>
                      <a:pPr algn="l" fontAlgn="t"/>
                      <a:r>
                        <a:rPr lang="fr-FR" sz="1200" b="0" i="0" u="none" strike="noStrike" dirty="0">
                          <a:latin typeface="Verdana"/>
                        </a:rPr>
                        <a:t> </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t"/>
                      <a:r>
                        <a:rPr lang="fr-FR" sz="1200" b="0" i="0" u="none" strike="noStrike" dirty="0" err="1">
                          <a:latin typeface="Verdana"/>
                        </a:rPr>
                        <a:t>double-click</a:t>
                      </a:r>
                      <a:endParaRPr lang="fr-FR" sz="1200" b="0" i="0" u="none" strike="noStrike" dirty="0">
                        <a:latin typeface="Verdana"/>
                      </a:endParaRP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a:latin typeface="Verdana"/>
                        </a:rPr>
                        <a:t>user callback</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a:latin typeface="Verdana"/>
                        </a:rPr>
                        <a:t>zoom reset</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9986">
                <a:tc>
                  <a:txBody>
                    <a:bodyPr/>
                    <a:lstStyle/>
                    <a:p>
                      <a:pPr algn="l" fontAlgn="t"/>
                      <a:r>
                        <a:rPr lang="fr-FR" sz="1200" b="0" i="0" u="none" strike="noStrike" dirty="0">
                          <a:latin typeface="Verdana"/>
                        </a:rPr>
                        <a:t> </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t"/>
                      <a:r>
                        <a:rPr lang="fr-FR" sz="1200" b="0" i="0" u="none" strike="noStrike" dirty="0">
                          <a:solidFill>
                            <a:srgbClr val="808080"/>
                          </a:solidFill>
                          <a:latin typeface="Verdana"/>
                        </a:rPr>
                        <a:t>on vertex</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a:solidFill>
                            <a:srgbClr val="808080"/>
                          </a:solidFill>
                          <a:latin typeface="Verdana"/>
                        </a:rPr>
                        <a:t>move vertex</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a:latin typeface="Verdana"/>
                        </a:rPr>
                        <a:t> </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9986">
                <a:tc>
                  <a:txBody>
                    <a:bodyPr/>
                    <a:lstStyle/>
                    <a:p>
                      <a:pPr algn="l" fontAlgn="t"/>
                      <a:r>
                        <a:rPr lang="fr-FR" sz="1200" b="0" i="0" u="none" strike="noStrike" dirty="0">
                          <a:latin typeface="Verdana"/>
                        </a:rPr>
                        <a:t> </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a:solidFill>
                            <a:srgbClr val="808080"/>
                          </a:solidFill>
                          <a:latin typeface="Verdana"/>
                        </a:rPr>
                        <a:t>on </a:t>
                      </a:r>
                      <a:r>
                        <a:rPr lang="fr-FR" sz="1200" b="0" i="0" u="none" strike="noStrike" dirty="0" err="1">
                          <a:solidFill>
                            <a:srgbClr val="808080"/>
                          </a:solidFill>
                          <a:latin typeface="Verdana"/>
                        </a:rPr>
                        <a:t>edge</a:t>
                      </a:r>
                      <a:endParaRPr lang="fr-FR" sz="1200" b="0" i="0" u="none" strike="noStrike" dirty="0">
                        <a:solidFill>
                          <a:srgbClr val="808080"/>
                        </a:solidFill>
                        <a:latin typeface="Verdana"/>
                      </a:endParaRP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err="1">
                          <a:solidFill>
                            <a:srgbClr val="808080"/>
                          </a:solidFill>
                          <a:latin typeface="Verdana"/>
                        </a:rPr>
                        <a:t>create</a:t>
                      </a:r>
                      <a:r>
                        <a:rPr lang="fr-FR" sz="1200" b="0" i="0" u="none" strike="noStrike" dirty="0">
                          <a:solidFill>
                            <a:srgbClr val="808080"/>
                          </a:solidFill>
                          <a:latin typeface="Verdana"/>
                        </a:rPr>
                        <a:t> new vertex and move </a:t>
                      </a:r>
                      <a:r>
                        <a:rPr lang="fr-FR" sz="1200" b="0" i="0" u="none" strike="noStrike" dirty="0" err="1">
                          <a:solidFill>
                            <a:srgbClr val="808080"/>
                          </a:solidFill>
                          <a:latin typeface="Verdana"/>
                        </a:rPr>
                        <a:t>it</a:t>
                      </a:r>
                      <a:endParaRPr lang="fr-FR" sz="1200" b="0" i="0" u="none" strike="noStrike" dirty="0">
                        <a:solidFill>
                          <a:srgbClr val="808080"/>
                        </a:solidFill>
                        <a:latin typeface="Verdana"/>
                      </a:endParaRP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a:latin typeface="Verdana"/>
                        </a:rPr>
                        <a:t> </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9986">
                <a:tc>
                  <a:txBody>
                    <a:bodyPr/>
                    <a:lstStyle/>
                    <a:p>
                      <a:pPr algn="l" fontAlgn="t"/>
                      <a:r>
                        <a:rPr lang="fr-FR" sz="1200" b="0" i="0" u="none" strike="noStrike" dirty="0">
                          <a:latin typeface="Verdana"/>
                        </a:rPr>
                        <a:t>MIDDLE BUTTON</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t"/>
                      <a:r>
                        <a:rPr lang="fr-FR" sz="1200" b="0" i="0" u="none" strike="noStrike" dirty="0">
                          <a:latin typeface="Verdana"/>
                        </a:rPr>
                        <a:t>point</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err="1">
                          <a:latin typeface="Verdana"/>
                        </a:rPr>
                        <a:t>add</a:t>
                      </a:r>
                      <a:r>
                        <a:rPr lang="fr-FR" sz="1200" b="0" i="0" u="none" strike="noStrike" dirty="0">
                          <a:latin typeface="Verdana"/>
                        </a:rPr>
                        <a:t> a point to the </a:t>
                      </a:r>
                      <a:r>
                        <a:rPr lang="fr-FR" sz="1200" b="0" i="0" u="none" strike="noStrike" dirty="0" err="1">
                          <a:latin typeface="Verdana"/>
                        </a:rPr>
                        <a:t>current</a:t>
                      </a:r>
                      <a:r>
                        <a:rPr lang="fr-FR" sz="1200" b="0" i="0" u="none" strike="noStrike" dirty="0">
                          <a:latin typeface="Verdana"/>
                        </a:rPr>
                        <a:t> </a:t>
                      </a:r>
                      <a:r>
                        <a:rPr lang="fr-FR" sz="1200" b="0" i="0" u="none" strike="noStrike" dirty="0" err="1">
                          <a:latin typeface="Verdana"/>
                        </a:rPr>
                        <a:t>selection</a:t>
                      </a:r>
                      <a:endParaRPr lang="fr-FR" sz="1200" b="0" i="0" u="none" strike="noStrike" dirty="0">
                        <a:latin typeface="Verdana"/>
                      </a:endParaRP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a:latin typeface="Verdana"/>
                        </a:rPr>
                        <a:t>add a point to the current selection</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9986">
                <a:tc>
                  <a:txBody>
                    <a:bodyPr/>
                    <a:lstStyle/>
                    <a:p>
                      <a:pPr algn="l" fontAlgn="t"/>
                      <a:r>
                        <a:rPr lang="fr-FR" sz="1200" b="0" i="0" u="none" strike="noStrike" dirty="0">
                          <a:latin typeface="Verdana"/>
                        </a:rPr>
                        <a:t>= </a:t>
                      </a:r>
                      <a:r>
                        <a:rPr lang="fr-FR" sz="1200" b="0" i="0" u="none" strike="noStrike" dirty="0" err="1">
                          <a:latin typeface="Verdana"/>
                        </a:rPr>
                        <a:t>edit</a:t>
                      </a:r>
                      <a:r>
                        <a:rPr lang="fr-FR" sz="1200" b="0" i="0" u="none" strike="noStrike" dirty="0">
                          <a:latin typeface="Verdana"/>
                        </a:rPr>
                        <a:t> </a:t>
                      </a:r>
                      <a:r>
                        <a:rPr lang="fr-FR" sz="1200" b="0" i="0" u="none" strike="noStrike" dirty="0" err="1">
                          <a:latin typeface="Verdana"/>
                        </a:rPr>
                        <a:t>current</a:t>
                      </a:r>
                      <a:r>
                        <a:rPr lang="fr-FR" sz="1200" b="0" i="0" u="none" strike="noStrike" dirty="0">
                          <a:latin typeface="Verdana"/>
                        </a:rPr>
                        <a:t> </a:t>
                      </a:r>
                      <a:r>
                        <a:rPr lang="fr-FR" sz="1200" b="0" i="0" u="none" strike="noStrike" dirty="0" err="1">
                          <a:latin typeface="Verdana"/>
                        </a:rPr>
                        <a:t>selection</a:t>
                      </a:r>
                      <a:endParaRPr lang="fr-FR" sz="1200" b="0" i="0" u="none" strike="noStrike" dirty="0">
                        <a:latin typeface="Verdana"/>
                      </a:endParaRP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t"/>
                      <a:r>
                        <a:rPr lang="fr-FR" sz="1200" b="0" i="0" u="none" strike="noStrike" dirty="0">
                          <a:latin typeface="Verdana"/>
                        </a:rPr>
                        <a:t>area</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err="1">
                          <a:latin typeface="Verdana"/>
                        </a:rPr>
                        <a:t>add</a:t>
                      </a:r>
                      <a:r>
                        <a:rPr lang="fr-FR" sz="1200" b="0" i="0" u="none" strike="noStrike" dirty="0">
                          <a:latin typeface="Verdana"/>
                        </a:rPr>
                        <a:t> an area to the </a:t>
                      </a:r>
                      <a:r>
                        <a:rPr lang="fr-FR" sz="1200" b="0" i="0" u="none" strike="noStrike" dirty="0" err="1">
                          <a:latin typeface="Verdana"/>
                        </a:rPr>
                        <a:t>current</a:t>
                      </a:r>
                      <a:r>
                        <a:rPr lang="fr-FR" sz="1200" b="0" i="0" u="none" strike="noStrike" dirty="0">
                          <a:latin typeface="Verdana"/>
                        </a:rPr>
                        <a:t> </a:t>
                      </a:r>
                      <a:r>
                        <a:rPr lang="fr-FR" sz="1200" b="0" i="0" u="none" strike="noStrike" dirty="0" err="1">
                          <a:latin typeface="Verdana"/>
                        </a:rPr>
                        <a:t>selection</a:t>
                      </a:r>
                      <a:endParaRPr lang="fr-FR" sz="1200" b="0" i="0" u="none" strike="noStrike" dirty="0">
                        <a:latin typeface="Verdana"/>
                      </a:endParaRP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a:latin typeface="Verdana"/>
                        </a:rPr>
                        <a:t>add a segment to the current selection</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9986">
                <a:tc>
                  <a:txBody>
                    <a:bodyPr/>
                    <a:lstStyle/>
                    <a:p>
                      <a:pPr algn="l" fontAlgn="t"/>
                      <a:r>
                        <a:rPr lang="fr-FR" sz="1200" b="0" i="0" u="none" strike="noStrike" dirty="0">
                          <a:latin typeface="Verdana"/>
                        </a:rPr>
                        <a:t> </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t"/>
                      <a:r>
                        <a:rPr lang="fr-FR" sz="1200" b="0" i="0" u="none" strike="noStrike">
                          <a:latin typeface="Verdana"/>
                        </a:rPr>
                        <a:t>outside or in gray zone</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a:latin typeface="Verdana"/>
                        </a:rPr>
                        <a:t>cancel the </a:t>
                      </a:r>
                      <a:r>
                        <a:rPr lang="fr-FR" sz="1200" b="0" i="0" u="none" strike="noStrike" dirty="0" err="1">
                          <a:latin typeface="Verdana"/>
                        </a:rPr>
                        <a:t>current</a:t>
                      </a:r>
                      <a:r>
                        <a:rPr lang="fr-FR" sz="1200" b="0" i="0" u="none" strike="noStrike" dirty="0">
                          <a:latin typeface="Verdana"/>
                        </a:rPr>
                        <a:t> </a:t>
                      </a:r>
                      <a:r>
                        <a:rPr lang="fr-FR" sz="1200" b="0" i="0" u="none" strike="noStrike" dirty="0" err="1">
                          <a:latin typeface="Verdana"/>
                        </a:rPr>
                        <a:t>selection</a:t>
                      </a:r>
                      <a:endParaRPr lang="fr-FR" sz="1200" b="0" i="0" u="none" strike="noStrike" dirty="0">
                        <a:latin typeface="Verdana"/>
                      </a:endParaRP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a:latin typeface="Verdana"/>
                        </a:rPr>
                        <a:t>cancel selection</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79986">
                <a:tc>
                  <a:txBody>
                    <a:bodyPr/>
                    <a:lstStyle/>
                    <a:p>
                      <a:pPr algn="l" fontAlgn="t"/>
                      <a:r>
                        <a:rPr lang="fr-FR" sz="1200" b="0" i="0" u="none" strike="noStrike" dirty="0">
                          <a:latin typeface="Verdana"/>
                        </a:rPr>
                        <a:t> </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t"/>
                      <a:r>
                        <a:rPr lang="fr-FR" sz="1200" b="0" i="0" u="none" strike="noStrike">
                          <a:latin typeface="Verdana"/>
                        </a:rPr>
                        <a:t>inside a selection</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err="1">
                          <a:latin typeface="Verdana"/>
                        </a:rPr>
                        <a:t>make</a:t>
                      </a:r>
                      <a:r>
                        <a:rPr lang="fr-FR" sz="1200" b="0" i="0" u="none" strike="noStrike" dirty="0">
                          <a:latin typeface="Verdana"/>
                        </a:rPr>
                        <a:t> </a:t>
                      </a:r>
                      <a:r>
                        <a:rPr lang="fr-FR" sz="1200" b="0" i="0" u="none" strike="noStrike" dirty="0" err="1">
                          <a:latin typeface="Verdana"/>
                        </a:rPr>
                        <a:t>this</a:t>
                      </a:r>
                      <a:r>
                        <a:rPr lang="fr-FR" sz="1200" b="0" i="0" u="none" strike="noStrike" dirty="0">
                          <a:latin typeface="Verdana"/>
                        </a:rPr>
                        <a:t> </a:t>
                      </a:r>
                      <a:r>
                        <a:rPr lang="fr-FR" sz="1200" b="0" i="0" u="none" strike="noStrike" dirty="0" err="1">
                          <a:latin typeface="Verdana"/>
                        </a:rPr>
                        <a:t>selection</a:t>
                      </a:r>
                      <a:r>
                        <a:rPr lang="fr-FR" sz="1200" b="0" i="0" u="none" strike="noStrike" dirty="0">
                          <a:latin typeface="Verdana"/>
                        </a:rPr>
                        <a:t> the </a:t>
                      </a:r>
                      <a:r>
                        <a:rPr lang="fr-FR" sz="1200" b="0" i="0" u="none" strike="noStrike" dirty="0" err="1">
                          <a:latin typeface="Verdana"/>
                        </a:rPr>
                        <a:t>current</a:t>
                      </a:r>
                      <a:r>
                        <a:rPr lang="fr-FR" sz="1200" b="0" i="0" u="none" strike="noStrike" dirty="0">
                          <a:latin typeface="Verdana"/>
                        </a:rPr>
                        <a:t> </a:t>
                      </a:r>
                      <a:r>
                        <a:rPr lang="fr-FR" sz="1200" b="0" i="0" u="none" strike="noStrike" dirty="0" err="1">
                          <a:latin typeface="Verdana"/>
                        </a:rPr>
                        <a:t>selection</a:t>
                      </a:r>
                      <a:endParaRPr lang="fr-FR" sz="1200" b="0" i="0" u="none" strike="noStrike" dirty="0">
                        <a:latin typeface="Verdana"/>
                      </a:endParaRP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a:latin typeface="Verdana"/>
                        </a:rPr>
                        <a:t> </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721047">
                <a:tc>
                  <a:txBody>
                    <a:bodyPr/>
                    <a:lstStyle/>
                    <a:p>
                      <a:pPr algn="l" fontAlgn="t"/>
                      <a:r>
                        <a:rPr lang="fr-FR" sz="1200" b="0" i="0" u="none" strike="noStrike" dirty="0">
                          <a:latin typeface="Verdana"/>
                        </a:rPr>
                        <a:t> </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t"/>
                      <a:r>
                        <a:rPr lang="fr-FR" sz="1200" b="0" i="0" u="none" strike="noStrike">
                          <a:latin typeface="Verdana"/>
                        </a:rPr>
                        <a:t>click inside a region and type a number</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err="1">
                          <a:latin typeface="Verdana"/>
                        </a:rPr>
                        <a:t>reorder</a:t>
                      </a:r>
                      <a:r>
                        <a:rPr lang="fr-FR" sz="1200" b="0" i="0" u="none" strike="noStrike" dirty="0">
                          <a:latin typeface="Verdana"/>
                        </a:rPr>
                        <a:t> </a:t>
                      </a:r>
                      <a:r>
                        <a:rPr lang="fr-FR" sz="1200" b="0" i="0" u="none" strike="noStrike" dirty="0" err="1">
                          <a:latin typeface="Verdana"/>
                        </a:rPr>
                        <a:t>selections</a:t>
                      </a:r>
                      <a:endParaRPr lang="fr-FR" sz="1200" b="0" i="0" u="none" strike="noStrike" dirty="0">
                        <a:latin typeface="Verdana"/>
                      </a:endParaRP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a:latin typeface="Verdana"/>
                        </a:rPr>
                        <a:t> </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79986">
                <a:tc>
                  <a:txBody>
                    <a:bodyPr/>
                    <a:lstStyle/>
                    <a:p>
                      <a:pPr algn="l" fontAlgn="t"/>
                      <a:r>
                        <a:rPr lang="fr-FR" sz="1200" b="0" i="0" u="none" strike="noStrike" dirty="0">
                          <a:latin typeface="Verdana"/>
                        </a:rPr>
                        <a:t> </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t"/>
                      <a:r>
                        <a:rPr lang="fr-FR" sz="1200" b="0" i="0" u="none" strike="noStrike">
                          <a:solidFill>
                            <a:srgbClr val="808080"/>
                          </a:solidFill>
                          <a:latin typeface="Verdana"/>
                        </a:rPr>
                        <a:t>on vertex</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a:solidFill>
                            <a:srgbClr val="808080"/>
                          </a:solidFill>
                          <a:latin typeface="Verdana"/>
                        </a:rPr>
                        <a:t>move </a:t>
                      </a:r>
                      <a:r>
                        <a:rPr lang="fr-FR" sz="1200" b="0" i="0" u="none" strike="noStrike" dirty="0" err="1">
                          <a:solidFill>
                            <a:srgbClr val="808080"/>
                          </a:solidFill>
                          <a:latin typeface="Verdana"/>
                        </a:rPr>
                        <a:t>region</a:t>
                      </a:r>
                      <a:endParaRPr lang="fr-FR" sz="1200" b="0" i="0" u="none" strike="noStrike" dirty="0">
                        <a:solidFill>
                          <a:srgbClr val="808080"/>
                        </a:solidFill>
                        <a:latin typeface="Verdana"/>
                      </a:endParaRP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a:latin typeface="Verdana"/>
                        </a:rPr>
                        <a:t> </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79986">
                <a:tc>
                  <a:txBody>
                    <a:bodyPr/>
                    <a:lstStyle/>
                    <a:p>
                      <a:pPr algn="l" fontAlgn="t"/>
                      <a:r>
                        <a:rPr lang="fr-FR" sz="1200" b="0" i="0" u="none" strike="noStrike" dirty="0">
                          <a:latin typeface="Verdana"/>
                        </a:rPr>
                        <a:t> </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t"/>
                      <a:r>
                        <a:rPr lang="fr-FR" sz="1200" b="0" i="0" u="none" strike="noStrike">
                          <a:solidFill>
                            <a:srgbClr val="808080"/>
                          </a:solidFill>
                          <a:latin typeface="Verdana"/>
                        </a:rPr>
                        <a:t>on edge </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a:solidFill>
                            <a:srgbClr val="808080"/>
                          </a:solidFill>
                          <a:latin typeface="Verdana"/>
                        </a:rPr>
                        <a:t>move all </a:t>
                      </a:r>
                      <a:r>
                        <a:rPr lang="fr-FR" sz="1200" b="0" i="0" u="none" strike="noStrike" dirty="0" err="1">
                          <a:solidFill>
                            <a:srgbClr val="808080"/>
                          </a:solidFill>
                          <a:latin typeface="Verdana"/>
                        </a:rPr>
                        <a:t>regions</a:t>
                      </a:r>
                      <a:endParaRPr lang="fr-FR" sz="1200" b="0" i="0" u="none" strike="noStrike" dirty="0">
                        <a:solidFill>
                          <a:srgbClr val="808080"/>
                        </a:solidFill>
                        <a:latin typeface="Verdana"/>
                      </a:endParaRP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a:latin typeface="Verdana"/>
                        </a:rPr>
                        <a:t> </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79986">
                <a:tc>
                  <a:txBody>
                    <a:bodyPr/>
                    <a:lstStyle/>
                    <a:p>
                      <a:pPr algn="l" fontAlgn="t"/>
                      <a:r>
                        <a:rPr lang="fr-FR" sz="1200" b="0" i="0" u="none" strike="noStrike" dirty="0">
                          <a:latin typeface="Verdana"/>
                        </a:rPr>
                        <a:t>RIGHT BUTTON</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t"/>
                      <a:r>
                        <a:rPr lang="fr-FR" sz="1200" b="0" i="0" u="none" strike="noStrike" dirty="0">
                          <a:latin typeface="Verdana"/>
                        </a:rPr>
                        <a:t>point </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err="1">
                          <a:latin typeface="Verdana"/>
                        </a:rPr>
                        <a:t>create</a:t>
                      </a:r>
                      <a:r>
                        <a:rPr lang="fr-FR" sz="1200" b="0" i="0" u="none" strike="noStrike" dirty="0">
                          <a:latin typeface="Verdana"/>
                        </a:rPr>
                        <a:t> a single-point </a:t>
                      </a:r>
                      <a:r>
                        <a:rPr lang="fr-FR" sz="1200" b="0" i="0" u="none" strike="noStrike" dirty="0" err="1">
                          <a:latin typeface="Verdana"/>
                        </a:rPr>
                        <a:t>selection</a:t>
                      </a:r>
                      <a:endParaRPr lang="fr-FR" sz="1200" b="0" i="0" u="none" strike="noStrike" dirty="0">
                        <a:latin typeface="Verdana"/>
                      </a:endParaRP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err="1">
                          <a:latin typeface="Verdana"/>
                        </a:rPr>
                        <a:t>create</a:t>
                      </a:r>
                      <a:r>
                        <a:rPr lang="fr-FR" sz="1200" b="0" i="0" u="none" strike="noStrike" dirty="0">
                          <a:latin typeface="Verdana"/>
                        </a:rPr>
                        <a:t> a single-point </a:t>
                      </a:r>
                      <a:r>
                        <a:rPr lang="fr-FR" sz="1200" b="0" i="0" u="none" strike="noStrike" dirty="0" err="1">
                          <a:latin typeface="Verdana"/>
                        </a:rPr>
                        <a:t>selection</a:t>
                      </a:r>
                      <a:endParaRPr lang="fr-FR" sz="1200" b="0" i="0" u="none" strike="noStrike" dirty="0">
                        <a:latin typeface="Verdana"/>
                      </a:endParaRP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379986">
                <a:tc>
                  <a:txBody>
                    <a:bodyPr/>
                    <a:lstStyle/>
                    <a:p>
                      <a:pPr algn="l" fontAlgn="t"/>
                      <a:r>
                        <a:rPr lang="fr-FR" sz="1200" b="0" i="0" u="none" strike="noStrike" dirty="0">
                          <a:latin typeface="Verdana"/>
                        </a:rPr>
                        <a:t>= new </a:t>
                      </a:r>
                      <a:r>
                        <a:rPr lang="fr-FR" sz="1200" b="0" i="0" u="none" strike="noStrike" dirty="0" err="1">
                          <a:latin typeface="Verdana"/>
                        </a:rPr>
                        <a:t>selection</a:t>
                      </a:r>
                      <a:endParaRPr lang="fr-FR" sz="1200" b="0" i="0" u="none" strike="noStrike" dirty="0">
                        <a:latin typeface="Verdana"/>
                      </a:endParaRP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t"/>
                      <a:r>
                        <a:rPr lang="fr-FR" sz="1200" b="0" i="0" u="none" strike="noStrike">
                          <a:latin typeface="Verdana"/>
                        </a:rPr>
                        <a:t>area</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err="1">
                          <a:latin typeface="Verdana"/>
                        </a:rPr>
                        <a:t>create</a:t>
                      </a:r>
                      <a:r>
                        <a:rPr lang="fr-FR" sz="1200" b="0" i="0" u="none" strike="noStrike" dirty="0">
                          <a:latin typeface="Verdana"/>
                        </a:rPr>
                        <a:t> a new </a:t>
                      </a:r>
                      <a:r>
                        <a:rPr lang="fr-FR" sz="1200" b="0" i="0" u="none" strike="noStrike" dirty="0" err="1">
                          <a:latin typeface="Verdana"/>
                        </a:rPr>
                        <a:t>selection</a:t>
                      </a:r>
                      <a:endParaRPr lang="fr-FR" sz="1200" b="0" i="0" u="none" strike="noStrike" dirty="0">
                        <a:latin typeface="Verdana"/>
                      </a:endParaRP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err="1">
                          <a:latin typeface="Verdana"/>
                        </a:rPr>
                        <a:t>create</a:t>
                      </a:r>
                      <a:r>
                        <a:rPr lang="fr-FR" sz="1200" b="0" i="0" u="none" strike="noStrike" dirty="0">
                          <a:latin typeface="Verdana"/>
                        </a:rPr>
                        <a:t> a time-</a:t>
                      </a:r>
                      <a:r>
                        <a:rPr lang="fr-FR" sz="1200" b="0" i="0" u="none" strike="noStrike" dirty="0" err="1">
                          <a:latin typeface="Verdana"/>
                        </a:rPr>
                        <a:t>window</a:t>
                      </a:r>
                      <a:r>
                        <a:rPr lang="fr-FR" sz="1200" b="0" i="0" u="none" strike="noStrike" dirty="0">
                          <a:latin typeface="Verdana"/>
                        </a:rPr>
                        <a:t> </a:t>
                      </a:r>
                      <a:r>
                        <a:rPr lang="fr-FR" sz="1200" b="0" i="0" u="none" strike="noStrike" dirty="0" err="1">
                          <a:latin typeface="Verdana"/>
                        </a:rPr>
                        <a:t>selection</a:t>
                      </a:r>
                      <a:endParaRPr lang="fr-FR" sz="1200" b="0" i="0" u="none" strike="noStrike" dirty="0">
                        <a:latin typeface="Verdana"/>
                      </a:endParaRP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379986">
                <a:tc>
                  <a:txBody>
                    <a:bodyPr/>
                    <a:lstStyle/>
                    <a:p>
                      <a:pPr algn="l" fontAlgn="t"/>
                      <a:r>
                        <a:rPr lang="fr-FR" sz="1200" b="0" i="0" u="none" strike="noStrike" dirty="0">
                          <a:latin typeface="Verdana"/>
                        </a:rPr>
                        <a:t> </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t"/>
                      <a:r>
                        <a:rPr lang="fr-FR" sz="1200" b="0" i="0" u="none" strike="noStrike">
                          <a:latin typeface="Verdana"/>
                        </a:rPr>
                        <a:t>inside a selection</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err="1">
                          <a:latin typeface="Verdana"/>
                        </a:rPr>
                        <a:t>hide</a:t>
                      </a:r>
                      <a:r>
                        <a:rPr lang="fr-FR" sz="1200" b="0" i="0" u="none" strike="noStrike" dirty="0">
                          <a:latin typeface="Verdana"/>
                        </a:rPr>
                        <a:t>/show </a:t>
                      </a:r>
                      <a:r>
                        <a:rPr lang="fr-FR" sz="1200" b="0" i="0" u="none" strike="noStrike" dirty="0" err="1">
                          <a:latin typeface="Verdana"/>
                        </a:rPr>
                        <a:t>this</a:t>
                      </a:r>
                      <a:r>
                        <a:rPr lang="fr-FR" sz="1200" b="0" i="0" u="none" strike="noStrike" dirty="0">
                          <a:latin typeface="Verdana"/>
                        </a:rPr>
                        <a:t> </a:t>
                      </a:r>
                      <a:r>
                        <a:rPr lang="fr-FR" sz="1200" b="0" i="0" u="none" strike="noStrike" dirty="0" err="1">
                          <a:latin typeface="Verdana"/>
                        </a:rPr>
                        <a:t>selection</a:t>
                      </a:r>
                      <a:endParaRPr lang="fr-FR" sz="1200" b="0" i="0" u="none" strike="noStrike" dirty="0">
                        <a:latin typeface="Verdana"/>
                      </a:endParaRP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a:latin typeface="Verdana"/>
                        </a:rPr>
                        <a:t> </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379986">
                <a:tc>
                  <a:txBody>
                    <a:bodyPr/>
                    <a:lstStyle/>
                    <a:p>
                      <a:pPr algn="l" fontAlgn="t"/>
                      <a:r>
                        <a:rPr lang="fr-FR" sz="1200" b="0" i="0" u="none" strike="noStrike" dirty="0">
                          <a:latin typeface="Verdana"/>
                        </a:rPr>
                        <a:t> </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t"/>
                      <a:r>
                        <a:rPr lang="fr-FR" sz="1200" b="0" i="0" u="none" strike="noStrike">
                          <a:latin typeface="Verdana"/>
                        </a:rPr>
                        <a:t>outside or in gray zone</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a:latin typeface="Verdana"/>
                        </a:rPr>
                        <a:t>cancel all selection</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a:latin typeface="Verdana"/>
                        </a:rPr>
                        <a:t>cancel </a:t>
                      </a:r>
                      <a:r>
                        <a:rPr lang="fr-FR" sz="1200" b="0" i="0" u="none" strike="noStrike" dirty="0" err="1">
                          <a:latin typeface="Verdana"/>
                        </a:rPr>
                        <a:t>selection</a:t>
                      </a:r>
                      <a:endParaRPr lang="fr-FR" sz="1200" b="0" i="0" u="none" strike="noStrike" dirty="0">
                        <a:latin typeface="Verdana"/>
                      </a:endParaRP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379986">
                <a:tc>
                  <a:txBody>
                    <a:bodyPr/>
                    <a:lstStyle/>
                    <a:p>
                      <a:pPr algn="l" fontAlgn="t"/>
                      <a:r>
                        <a:rPr lang="fr-FR" sz="1200" b="0" i="0" u="none" strike="noStrike" dirty="0">
                          <a:latin typeface="Verdana"/>
                        </a:rPr>
                        <a:t> </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a:solidFill>
                            <a:srgbClr val="808080"/>
                          </a:solidFill>
                          <a:latin typeface="Verdana"/>
                        </a:rPr>
                        <a:t>on vertex</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a:solidFill>
                            <a:srgbClr val="808080"/>
                          </a:solidFill>
                          <a:latin typeface="Verdana"/>
                        </a:rPr>
                        <a:t>remove vertex</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a:latin typeface="Verdana"/>
                        </a:rPr>
                        <a:t> </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379986">
                <a:tc>
                  <a:txBody>
                    <a:bodyPr/>
                    <a:lstStyle/>
                    <a:p>
                      <a:pPr algn="l" fontAlgn="t"/>
                      <a:r>
                        <a:rPr lang="fr-FR" sz="1200" b="0" i="0" u="none" strike="noStrike" dirty="0">
                          <a:latin typeface="Verdana"/>
                        </a:rPr>
                        <a:t>SCROLL WHEEL</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t"/>
                      <a:r>
                        <a:rPr lang="fr-FR" sz="1200" b="0" i="0" u="none" strike="noStrike">
                          <a:latin typeface="Verdana"/>
                        </a:rPr>
                        <a:t> </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t"/>
                      <a:r>
                        <a:rPr lang="fr-FR" sz="1200" b="0" i="0" u="none" strike="noStrike" dirty="0">
                          <a:latin typeface="Verdana"/>
                        </a:rPr>
                        <a:t>zoom in/out</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t"/>
                      <a:r>
                        <a:rPr lang="fr-FR" sz="1200" b="0" i="0" u="none" strike="noStrike" dirty="0">
                          <a:latin typeface="Verdana"/>
                        </a:rPr>
                        <a:t>zoom in/out</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0019"/>
                  </a:ext>
                </a:extLst>
              </a:tr>
              <a:tr h="379986">
                <a:tc>
                  <a:txBody>
                    <a:bodyPr/>
                    <a:lstStyle/>
                    <a:p>
                      <a:pPr algn="l" fontAlgn="t"/>
                      <a:r>
                        <a:rPr lang="fr-FR" sz="1200" b="0" i="0" u="none" strike="noStrike" dirty="0">
                          <a:latin typeface="Verdana"/>
                        </a:rPr>
                        <a:t>=zoom</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a:latin typeface="Verdana"/>
                        </a:rPr>
                        <a:t> </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a:latin typeface="Verdana"/>
                        </a:rPr>
                        <a:t> </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t"/>
                      <a:r>
                        <a:rPr lang="fr-FR" sz="1200" b="0" i="0" u="none" strike="noStrike" dirty="0">
                          <a:latin typeface="Verdana"/>
                        </a:rPr>
                        <a:t> </a:t>
                      </a:r>
                    </a:p>
                  </a:txBody>
                  <a:tcPr marL="9268" marR="9268" marT="926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pic>
        <p:nvPicPr>
          <p:cNvPr id="7" name="Image 6"/>
          <p:cNvPicPr>
            <a:picLocks noChangeAspect="1"/>
          </p:cNvPicPr>
          <p:nvPr/>
        </p:nvPicPr>
        <p:blipFill>
          <a:blip r:embed="rId2"/>
          <a:srcRect l="45413"/>
          <a:stretch>
            <a:fillRect/>
          </a:stretch>
        </p:blipFill>
        <p:spPr>
          <a:xfrm>
            <a:off x="8458200" y="1524000"/>
            <a:ext cx="9067800" cy="12166600"/>
          </a:xfrm>
          <a:prstGeom prst="rect">
            <a:avLst/>
          </a:prstGeom>
        </p:spPr>
      </p:pic>
      <p:sp>
        <p:nvSpPr>
          <p:cNvPr id="8" name="Rectangle 7"/>
          <p:cNvSpPr/>
          <p:nvPr/>
        </p:nvSpPr>
        <p:spPr>
          <a:xfrm>
            <a:off x="2590800" y="2667000"/>
            <a:ext cx="1600200" cy="228600"/>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Bulle rectangulaire 8"/>
          <p:cNvSpPr/>
          <p:nvPr/>
        </p:nvSpPr>
        <p:spPr>
          <a:xfrm>
            <a:off x="4114800" y="1447800"/>
            <a:ext cx="2929466" cy="762000"/>
          </a:xfrm>
          <a:prstGeom prst="wedgeRectCallout">
            <a:avLst>
              <a:gd name="adj1" fmla="val -43910"/>
              <a:gd name="adj2" fmla="val 91143"/>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Click </a:t>
            </a:r>
            <a:r>
              <a:rPr lang="fr-FR" sz="2000" dirty="0" err="1" smtClean="0">
                <a:solidFill>
                  <a:schemeClr val="tx1"/>
                </a:solidFill>
              </a:rPr>
              <a:t>inside</a:t>
            </a:r>
            <a:r>
              <a:rPr lang="fr-FR" sz="2000" dirty="0" smtClean="0">
                <a:solidFill>
                  <a:schemeClr val="tx1"/>
                </a:solidFill>
              </a:rPr>
              <a:t> the « gray zone » has </a:t>
            </a:r>
            <a:r>
              <a:rPr lang="fr-FR" sz="2000" dirty="0" err="1" smtClean="0">
                <a:solidFill>
                  <a:schemeClr val="tx1"/>
                </a:solidFill>
              </a:rPr>
              <a:t>special</a:t>
            </a:r>
            <a:r>
              <a:rPr lang="fr-FR" sz="2000" dirty="0" smtClean="0">
                <a:solidFill>
                  <a:schemeClr val="tx1"/>
                </a:solidFill>
              </a:rPr>
              <a:t> </a:t>
            </a:r>
            <a:r>
              <a:rPr lang="fr-FR" sz="2000" dirty="0" err="1" smtClean="0">
                <a:solidFill>
                  <a:schemeClr val="tx1"/>
                </a:solidFill>
              </a:rPr>
              <a:t>effects</a:t>
            </a:r>
            <a:endParaRPr lang="fr-FR" sz="2000" dirty="0">
              <a:solidFill>
                <a:schemeClr val="tx1"/>
              </a:solidFill>
            </a:endParaRPr>
          </a:p>
        </p:txBody>
      </p:sp>
      <p:sp>
        <p:nvSpPr>
          <p:cNvPr id="10" name="Rectangle 9"/>
          <p:cNvSpPr/>
          <p:nvPr/>
        </p:nvSpPr>
        <p:spPr>
          <a:xfrm>
            <a:off x="8839200" y="12750192"/>
            <a:ext cx="8153400" cy="228600"/>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Rectangle 10"/>
          <p:cNvSpPr/>
          <p:nvPr/>
        </p:nvSpPr>
        <p:spPr>
          <a:xfrm flipH="1">
            <a:off x="8602132" y="2836333"/>
            <a:ext cx="381000" cy="10235592"/>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Bulle rectangulaire 11"/>
          <p:cNvSpPr/>
          <p:nvPr/>
        </p:nvSpPr>
        <p:spPr>
          <a:xfrm>
            <a:off x="8983132" y="1981200"/>
            <a:ext cx="2929466" cy="762000"/>
          </a:xfrm>
          <a:prstGeom prst="wedgeRectCallout">
            <a:avLst>
              <a:gd name="adj1" fmla="val -43910"/>
              <a:gd name="adj2" fmla="val 91143"/>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err="1" smtClean="0">
                <a:solidFill>
                  <a:schemeClr val="tx1"/>
                </a:solidFill>
              </a:rPr>
              <a:t>Clicking</a:t>
            </a:r>
            <a:r>
              <a:rPr lang="fr-FR" sz="2000" dirty="0" smtClean="0">
                <a:solidFill>
                  <a:schemeClr val="tx1"/>
                </a:solidFill>
              </a:rPr>
              <a:t> </a:t>
            </a:r>
            <a:r>
              <a:rPr lang="fr-FR" sz="2000" dirty="0" err="1" smtClean="0">
                <a:solidFill>
                  <a:schemeClr val="tx1"/>
                </a:solidFill>
              </a:rPr>
              <a:t>outside</a:t>
            </a:r>
            <a:r>
              <a:rPr lang="fr-FR" sz="2000" dirty="0" smtClean="0">
                <a:solidFill>
                  <a:schemeClr val="tx1"/>
                </a:solidFill>
              </a:rPr>
              <a:t> the graph has </a:t>
            </a:r>
            <a:r>
              <a:rPr lang="fr-FR" sz="2000" dirty="0" err="1" smtClean="0">
                <a:solidFill>
                  <a:schemeClr val="tx1"/>
                </a:solidFill>
              </a:rPr>
              <a:t>special</a:t>
            </a:r>
            <a:r>
              <a:rPr lang="fr-FR" sz="2000" dirty="0" smtClean="0">
                <a:solidFill>
                  <a:schemeClr val="tx1"/>
                </a:solidFill>
              </a:rPr>
              <a:t> </a:t>
            </a:r>
            <a:r>
              <a:rPr lang="fr-FR" sz="2000" dirty="0" err="1" smtClean="0">
                <a:solidFill>
                  <a:schemeClr val="tx1"/>
                </a:solidFill>
              </a:rPr>
              <a:t>effects</a:t>
            </a:r>
            <a:r>
              <a:rPr lang="fr-FR" sz="2000" dirty="0" smtClean="0">
                <a:solidFill>
                  <a:schemeClr val="tx1"/>
                </a:solidFill>
              </a:rPr>
              <a:t> as </a:t>
            </a:r>
            <a:r>
              <a:rPr lang="fr-FR" sz="2000" dirty="0" err="1" smtClean="0">
                <a:solidFill>
                  <a:schemeClr val="tx1"/>
                </a:solidFill>
              </a:rPr>
              <a:t>well</a:t>
            </a:r>
            <a:endParaRPr lang="fr-FR" sz="2000" dirty="0">
              <a:solidFill>
                <a:schemeClr val="tx1"/>
              </a:solidFill>
            </a:endParaRPr>
          </a:p>
        </p:txBody>
      </p:sp>
      <p:pic>
        <p:nvPicPr>
          <p:cNvPr id="13" name="Image 12"/>
          <p:cNvPicPr>
            <a:picLocks noChangeAspect="1"/>
          </p:cNvPicPr>
          <p:nvPr/>
        </p:nvPicPr>
        <p:blipFill>
          <a:blip r:embed="rId3"/>
          <a:stretch>
            <a:fillRect/>
          </a:stretch>
        </p:blipFill>
        <p:spPr>
          <a:xfrm>
            <a:off x="15087600" y="4038600"/>
            <a:ext cx="2755900" cy="5257800"/>
          </a:xfrm>
          <a:prstGeom prst="rect">
            <a:avLst/>
          </a:prstGeom>
        </p:spPr>
      </p:pic>
      <p:sp>
        <p:nvSpPr>
          <p:cNvPr id="14" name="Rectangle 13"/>
          <p:cNvSpPr/>
          <p:nvPr/>
        </p:nvSpPr>
        <p:spPr>
          <a:xfrm>
            <a:off x="15087600" y="6629400"/>
            <a:ext cx="2755900" cy="609600"/>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Bulle rectangulaire 14"/>
          <p:cNvSpPr/>
          <p:nvPr/>
        </p:nvSpPr>
        <p:spPr>
          <a:xfrm>
            <a:off x="11734800" y="5715000"/>
            <a:ext cx="2929466" cy="1371600"/>
          </a:xfrm>
          <a:prstGeom prst="wedgeRectCallout">
            <a:avLst>
              <a:gd name="adj1" fmla="val 57824"/>
              <a:gd name="adj2" fmla="val 31884"/>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 </a:t>
            </a:r>
            <a:r>
              <a:rPr lang="fr-FR" sz="2000" dirty="0" err="1" smtClean="0">
                <a:solidFill>
                  <a:schemeClr val="tx1"/>
                </a:solidFill>
              </a:rPr>
              <a:t>Some</a:t>
            </a:r>
            <a:r>
              <a:rPr lang="fr-FR" sz="2000" dirty="0" smtClean="0">
                <a:solidFill>
                  <a:schemeClr val="tx1"/>
                </a:solidFill>
              </a:rPr>
              <a:t> </a:t>
            </a:r>
            <a:r>
              <a:rPr lang="fr-FR" sz="2000" dirty="0" err="1" smtClean="0">
                <a:solidFill>
                  <a:schemeClr val="tx1"/>
                </a:solidFill>
              </a:rPr>
              <a:t>details</a:t>
            </a:r>
            <a:r>
              <a:rPr lang="fr-FR" sz="2000" dirty="0" smtClean="0">
                <a:solidFill>
                  <a:schemeClr val="tx1"/>
                </a:solidFill>
              </a:rPr>
              <a:t> of the mouse </a:t>
            </a:r>
            <a:r>
              <a:rPr lang="fr-FR" sz="2000" dirty="0" err="1" smtClean="0">
                <a:solidFill>
                  <a:schemeClr val="tx1"/>
                </a:solidFill>
              </a:rPr>
              <a:t>behaviors</a:t>
            </a:r>
            <a:r>
              <a:rPr lang="fr-FR" sz="2000" dirty="0" smtClean="0">
                <a:solidFill>
                  <a:schemeClr val="tx1"/>
                </a:solidFill>
              </a:rPr>
              <a:t> have to </a:t>
            </a:r>
            <a:r>
              <a:rPr lang="fr-FR" sz="2000" dirty="0" err="1" smtClean="0">
                <a:solidFill>
                  <a:schemeClr val="tx1"/>
                </a:solidFill>
              </a:rPr>
              <a:t>be</a:t>
            </a:r>
            <a:r>
              <a:rPr lang="fr-FR" sz="2000" dirty="0" smtClean="0">
                <a:solidFill>
                  <a:schemeClr val="tx1"/>
                </a:solidFill>
              </a:rPr>
              <a:t> </a:t>
            </a:r>
            <a:r>
              <a:rPr lang="fr-FR" sz="2000" dirty="0" err="1" smtClean="0">
                <a:solidFill>
                  <a:schemeClr val="tx1"/>
                </a:solidFill>
              </a:rPr>
              <a:t>adjusted</a:t>
            </a:r>
            <a:r>
              <a:rPr lang="fr-FR" sz="2000" dirty="0" smtClean="0">
                <a:solidFill>
                  <a:schemeClr val="tx1"/>
                </a:solidFill>
              </a:rPr>
              <a:t> </a:t>
            </a:r>
            <a:r>
              <a:rPr lang="fr-FR" sz="2000" dirty="0" err="1" smtClean="0">
                <a:solidFill>
                  <a:schemeClr val="tx1"/>
                </a:solidFill>
              </a:rPr>
              <a:t>from</a:t>
            </a:r>
            <a:r>
              <a:rPr lang="fr-FR" sz="2000" dirty="0" smtClean="0">
                <a:solidFill>
                  <a:schemeClr val="tx1"/>
                </a:solidFill>
              </a:rPr>
              <a:t> the « </a:t>
            </a:r>
            <a:r>
              <a:rPr lang="fr-FR" sz="2000" dirty="0" err="1" smtClean="0">
                <a:solidFill>
                  <a:schemeClr val="tx1"/>
                </a:solidFill>
              </a:rPr>
              <a:t>red</a:t>
            </a:r>
            <a:r>
              <a:rPr lang="fr-FR" sz="2000" dirty="0" smtClean="0">
                <a:solidFill>
                  <a:schemeClr val="tx1"/>
                </a:solidFill>
              </a:rPr>
              <a:t> </a:t>
            </a:r>
            <a:r>
              <a:rPr lang="fr-FR" sz="2000" dirty="0" err="1" smtClean="0">
                <a:solidFill>
                  <a:schemeClr val="tx1"/>
                </a:solidFill>
              </a:rPr>
              <a:t>button</a:t>
            </a:r>
            <a:r>
              <a:rPr lang="fr-FR" sz="2000" dirty="0" smtClean="0">
                <a:solidFill>
                  <a:schemeClr val="tx1"/>
                </a:solidFill>
              </a:rPr>
              <a:t> » menus</a:t>
            </a:r>
            <a:endParaRPr lang="fr-FR" sz="2000" dirty="0">
              <a:solidFill>
                <a:schemeClr val="tx1"/>
              </a:solidFill>
            </a:endParaRPr>
          </a:p>
        </p:txBody>
      </p:sp>
      <p:sp>
        <p:nvSpPr>
          <p:cNvPr id="16" name="Bulle rectangulaire 15"/>
          <p:cNvSpPr/>
          <p:nvPr/>
        </p:nvSpPr>
        <p:spPr>
          <a:xfrm>
            <a:off x="7374467" y="8305800"/>
            <a:ext cx="2929466" cy="1219200"/>
          </a:xfrm>
          <a:prstGeom prst="wedgeRectCallout">
            <a:avLst>
              <a:gd name="adj1" fmla="val -159517"/>
              <a:gd name="adj2" fmla="val 57810"/>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Mouse actions </a:t>
            </a:r>
            <a:r>
              <a:rPr lang="fr-FR" sz="2000" dirty="0" err="1" smtClean="0">
                <a:solidFill>
                  <a:schemeClr val="tx1"/>
                </a:solidFill>
              </a:rPr>
              <a:t>marked</a:t>
            </a:r>
            <a:r>
              <a:rPr lang="fr-FR" sz="2000" dirty="0" smtClean="0">
                <a:solidFill>
                  <a:schemeClr val="tx1"/>
                </a:solidFill>
              </a:rPr>
              <a:t> in gray are active </a:t>
            </a:r>
            <a:r>
              <a:rPr lang="fr-FR" sz="2000" dirty="0" err="1" smtClean="0">
                <a:solidFill>
                  <a:schemeClr val="tx1"/>
                </a:solidFill>
              </a:rPr>
              <a:t>only</a:t>
            </a:r>
            <a:r>
              <a:rPr lang="fr-FR" sz="2000" dirty="0" smtClean="0">
                <a:solidFill>
                  <a:schemeClr val="tx1"/>
                </a:solidFill>
              </a:rPr>
              <a:t> </a:t>
            </a:r>
            <a:r>
              <a:rPr lang="fr-FR" sz="2000" dirty="0" err="1" smtClean="0">
                <a:solidFill>
                  <a:schemeClr val="tx1"/>
                </a:solidFill>
              </a:rPr>
              <a:t>when</a:t>
            </a:r>
            <a:r>
              <a:rPr lang="fr-FR" sz="2000" dirty="0" smtClean="0">
                <a:solidFill>
                  <a:schemeClr val="tx1"/>
                </a:solidFill>
              </a:rPr>
              <a:t> the </a:t>
            </a:r>
            <a:r>
              <a:rPr lang="fr-FR" sz="2000" dirty="0" err="1" smtClean="0">
                <a:solidFill>
                  <a:schemeClr val="tx1"/>
                </a:solidFill>
              </a:rPr>
              <a:t>picture</a:t>
            </a:r>
            <a:r>
              <a:rPr lang="fr-FR" sz="2000" dirty="0" smtClean="0">
                <a:solidFill>
                  <a:schemeClr val="tx1"/>
                </a:solidFill>
              </a:rPr>
              <a:t> « </a:t>
            </a:r>
            <a:r>
              <a:rPr lang="fr-FR" sz="2000" dirty="0" err="1" smtClean="0">
                <a:solidFill>
                  <a:schemeClr val="tx1"/>
                </a:solidFill>
              </a:rPr>
              <a:t>advanced</a:t>
            </a:r>
            <a:r>
              <a:rPr lang="fr-FR" sz="2000" dirty="0" smtClean="0">
                <a:solidFill>
                  <a:schemeClr val="tx1"/>
                </a:solidFill>
              </a:rPr>
              <a:t> </a:t>
            </a:r>
            <a:r>
              <a:rPr lang="fr-FR" sz="2000" dirty="0" err="1" smtClean="0">
                <a:solidFill>
                  <a:schemeClr val="tx1"/>
                </a:solidFill>
              </a:rPr>
              <a:t>selection</a:t>
            </a:r>
            <a:r>
              <a:rPr lang="fr-FR" sz="2000" dirty="0" smtClean="0">
                <a:solidFill>
                  <a:schemeClr val="tx1"/>
                </a:solidFill>
              </a:rPr>
              <a:t> mode » </a:t>
            </a:r>
            <a:r>
              <a:rPr lang="fr-FR" sz="2000" dirty="0" err="1" smtClean="0">
                <a:solidFill>
                  <a:schemeClr val="tx1"/>
                </a:solidFill>
              </a:rPr>
              <a:t>is</a:t>
            </a:r>
            <a:r>
              <a:rPr lang="fr-FR" sz="2000" dirty="0" smtClean="0">
                <a:solidFill>
                  <a:schemeClr val="tx1"/>
                </a:solidFill>
              </a:rPr>
              <a:t> on</a:t>
            </a:r>
            <a:endParaRPr lang="fr-FR" sz="2000" dirty="0">
              <a:solidFill>
                <a:schemeClr val="tx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Requirements</a:t>
            </a:r>
            <a:endParaRPr lang="fr-FR" dirty="0"/>
          </a:p>
        </p:txBody>
      </p:sp>
      <p:sp>
        <p:nvSpPr>
          <p:cNvPr id="3" name="Espace réservé du contenu 2"/>
          <p:cNvSpPr>
            <a:spLocks noGrp="1"/>
          </p:cNvSpPr>
          <p:nvPr>
            <p:ph idx="1"/>
          </p:nvPr>
        </p:nvSpPr>
        <p:spPr/>
        <p:txBody>
          <a:bodyPr/>
          <a:lstStyle/>
          <a:p>
            <a:r>
              <a:rPr lang="en-US" dirty="0" err="1" smtClean="0"/>
              <a:t>Matlab</a:t>
            </a:r>
            <a:r>
              <a:rPr lang="en-US" dirty="0" smtClean="0"/>
              <a:t> </a:t>
            </a:r>
            <a:r>
              <a:rPr lang="en-US" dirty="0"/>
              <a:t>7.14 (R2012a) </a:t>
            </a:r>
            <a:r>
              <a:rPr lang="en-US" dirty="0" smtClean="0"/>
              <a:t>or later with</a:t>
            </a:r>
          </a:p>
          <a:p>
            <a:pPr lvl="1"/>
            <a:r>
              <a:rPr lang="en-US" dirty="0" smtClean="0"/>
              <a:t>Image Toolbox</a:t>
            </a:r>
          </a:p>
          <a:p>
            <a:pPr lvl="1"/>
            <a:r>
              <a:rPr lang="en-US" dirty="0" smtClean="0"/>
              <a:t>Optimization </a:t>
            </a:r>
            <a:r>
              <a:rPr lang="en-US" dirty="0"/>
              <a:t>toolbox </a:t>
            </a:r>
            <a:r>
              <a:rPr lang="en-US" dirty="0" smtClean="0"/>
              <a:t>(necessary </a:t>
            </a:r>
            <a:r>
              <a:rPr lang="en-US" dirty="0"/>
              <a:t>only for specific functionalities such as the correction for bleaching and for heart artifact</a:t>
            </a:r>
            <a:r>
              <a:rPr lang="en-US" dirty="0" smtClean="0"/>
              <a:t>)</a:t>
            </a:r>
          </a:p>
          <a:p>
            <a:r>
              <a:rPr lang="en-US" dirty="0" smtClean="0"/>
              <a:t>8GB RAM or more is recommended for analyzing large data</a:t>
            </a:r>
            <a:endParaRPr lang="fr-FR" dirty="0"/>
          </a:p>
        </p:txBody>
      </p:sp>
    </p:spTree>
    <p:extLst>
      <p:ext uri="{BB962C8B-B14F-4D97-AF65-F5344CB8AC3E}">
        <p14:creationId xmlns:p14="http://schemas.microsoft.com/office/powerpoint/2010/main" val="4105741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3) </a:t>
            </a:r>
            <a:r>
              <a:rPr lang="fr-FR" dirty="0" err="1" smtClean="0"/>
              <a:t>Other</a:t>
            </a:r>
            <a:r>
              <a:rPr lang="fr-FR" dirty="0" smtClean="0"/>
              <a:t> </a:t>
            </a:r>
            <a:r>
              <a:rPr lang="fr-FR" dirty="0" err="1" smtClean="0"/>
              <a:t>useful</a:t>
            </a:r>
            <a:r>
              <a:rPr lang="fr-FR" dirty="0" smtClean="0"/>
              <a:t> </a:t>
            </a:r>
            <a:r>
              <a:rPr lang="fr-FR" dirty="0" err="1" smtClean="0"/>
              <a:t>tools</a:t>
            </a:r>
            <a:endParaRPr lang="fr-FR" dirty="0"/>
          </a:p>
        </p:txBody>
      </p:sp>
      <p:sp>
        <p:nvSpPr>
          <p:cNvPr id="4" name="Espace réservé du contenu 2"/>
          <p:cNvSpPr txBox="1">
            <a:spLocks/>
          </p:cNvSpPr>
          <p:nvPr/>
        </p:nvSpPr>
        <p:spPr>
          <a:xfrm>
            <a:off x="914400" y="2590800"/>
            <a:ext cx="16459200" cy="10744200"/>
          </a:xfrm>
          <a:prstGeom prst="rect">
            <a:avLst/>
          </a:prstGeom>
        </p:spPr>
        <p:txBody>
          <a:bodyPr vert="horz" lIns="182880" tIns="91440" rIns="182880" bIns="91440" rtlCol="0">
            <a:normAutofit/>
          </a:bodyPr>
          <a:lstStyle/>
          <a:p>
            <a:pPr marL="1943100" marR="0" lvl="1" indent="-1143000" algn="l" defTabSz="914400" rtl="0" eaLnBrk="1" fontAlgn="auto" latinLnBrk="0" hangingPunct="1">
              <a:lnSpc>
                <a:spcPct val="100000"/>
              </a:lnSpc>
              <a:spcBef>
                <a:spcPct val="20000"/>
              </a:spcBef>
              <a:spcAft>
                <a:spcPts val="0"/>
              </a:spcAft>
              <a:buClrTx/>
              <a:buSzTx/>
              <a:buFont typeface="Arial"/>
              <a:buAutoNum type="alphaLcPeriod"/>
              <a:tabLst/>
              <a:defRPr/>
            </a:pPr>
            <a:r>
              <a:rPr kumimoji="0" lang="en-US" sz="5600" b="0" i="0" u="none" strike="noStrike" kern="1200" cap="none" spc="0" normalizeH="0" baseline="0" noProof="0" dirty="0" smtClean="0">
                <a:ln>
                  <a:noFill/>
                </a:ln>
                <a:solidFill>
                  <a:schemeClr val="tx1"/>
                </a:solidFill>
                <a:effectLst/>
                <a:uLnTx/>
                <a:uFillTx/>
                <a:latin typeface="+mn-lt"/>
                <a:ea typeface="+mn-ea"/>
                <a:cs typeface="+mn-cs"/>
              </a:rPr>
              <a:t>The 2Pview menu</a:t>
            </a:r>
          </a:p>
          <a:p>
            <a:pPr marL="1943100" marR="0" lvl="1" indent="-1143000" algn="l" defTabSz="914400" rtl="0" eaLnBrk="1" fontAlgn="auto" latinLnBrk="0" hangingPunct="1">
              <a:lnSpc>
                <a:spcPct val="100000"/>
              </a:lnSpc>
              <a:spcBef>
                <a:spcPct val="20000"/>
              </a:spcBef>
              <a:spcAft>
                <a:spcPts val="0"/>
              </a:spcAft>
              <a:buClrTx/>
              <a:buSzTx/>
              <a:buFont typeface="Arial"/>
              <a:buAutoNum type="alphaLcPeriod"/>
              <a:tabLst/>
              <a:defRPr/>
            </a:pPr>
            <a:r>
              <a:rPr lang="en-US" sz="5600" dirty="0" smtClean="0"/>
              <a:t>Access to the data from the command line</a:t>
            </a:r>
            <a:r>
              <a:rPr kumimoji="0" lang="en-US" sz="5600" b="0" i="0" u="none" strike="noStrike" kern="1200" cap="none" spc="0" normalizeH="0" baseline="0" noProof="0" dirty="0" smtClean="0">
                <a:ln>
                  <a:noFill/>
                </a:ln>
                <a:solidFill>
                  <a:schemeClr val="tx1"/>
                </a:solidFill>
                <a:effectLst/>
                <a:uLnTx/>
                <a:uFillTx/>
                <a:latin typeface="+mn-lt"/>
                <a:ea typeface="+mn-ea"/>
                <a:cs typeface="+mn-cs"/>
              </a:rPr>
              <a:t/>
            </a:r>
            <a:br>
              <a:rPr kumimoji="0" lang="en-US" sz="5600" b="0" i="0" u="none" strike="noStrike" kern="1200" cap="none" spc="0" normalizeH="0" baseline="0" noProof="0" dirty="0" smtClean="0">
                <a:ln>
                  <a:noFill/>
                </a:ln>
                <a:solidFill>
                  <a:schemeClr val="tx1"/>
                </a:solidFill>
                <a:effectLst/>
                <a:uLnTx/>
                <a:uFillTx/>
                <a:latin typeface="+mn-lt"/>
                <a:ea typeface="+mn-ea"/>
                <a:cs typeface="+mn-cs"/>
              </a:rPr>
            </a:br>
            <a:endParaRPr kumimoji="0" lang="en-US" sz="48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5" name="Rectangle 4"/>
          <p:cNvSpPr/>
          <p:nvPr/>
        </p:nvSpPr>
        <p:spPr>
          <a:xfrm>
            <a:off x="0" y="0"/>
            <a:ext cx="914400" cy="13716000"/>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914400" cy="13716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0" name="Image 9"/>
          <p:cNvPicPr>
            <a:picLocks noChangeAspect="1"/>
          </p:cNvPicPr>
          <p:nvPr/>
        </p:nvPicPr>
        <p:blipFill>
          <a:blip r:embed="rId2"/>
          <a:stretch>
            <a:fillRect/>
          </a:stretch>
        </p:blipFill>
        <p:spPr>
          <a:xfrm>
            <a:off x="838200" y="1524000"/>
            <a:ext cx="16611600" cy="12166600"/>
          </a:xfrm>
          <a:prstGeom prst="rect">
            <a:avLst/>
          </a:prstGeom>
        </p:spPr>
      </p:pic>
      <p:sp>
        <p:nvSpPr>
          <p:cNvPr id="2" name="Titre 1"/>
          <p:cNvSpPr>
            <a:spLocks noGrp="1"/>
          </p:cNvSpPr>
          <p:nvPr>
            <p:ph type="title"/>
          </p:nvPr>
        </p:nvSpPr>
        <p:spPr/>
        <p:txBody>
          <a:bodyPr/>
          <a:lstStyle/>
          <a:p>
            <a:r>
              <a:rPr lang="fr-FR" dirty="0" smtClean="0"/>
              <a:t>3)a. The « 2Pview » menu</a:t>
            </a:r>
            <a:endParaRPr lang="fr-FR" dirty="0"/>
          </a:p>
        </p:txBody>
      </p:sp>
      <p:sp>
        <p:nvSpPr>
          <p:cNvPr id="7" name="Rectangle 6"/>
          <p:cNvSpPr/>
          <p:nvPr/>
        </p:nvSpPr>
        <p:spPr>
          <a:xfrm>
            <a:off x="990600" y="2209800"/>
            <a:ext cx="3200400" cy="609600"/>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p:nvSpPr>
        <p:spPr>
          <a:xfrm>
            <a:off x="990600" y="3606801"/>
            <a:ext cx="3200400" cy="965199"/>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Rectangle 8"/>
          <p:cNvSpPr/>
          <p:nvPr/>
        </p:nvSpPr>
        <p:spPr>
          <a:xfrm>
            <a:off x="990600" y="6248400"/>
            <a:ext cx="3200400" cy="2895600"/>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Bulle rectangulaire 10"/>
          <p:cNvSpPr/>
          <p:nvPr/>
        </p:nvSpPr>
        <p:spPr>
          <a:xfrm>
            <a:off x="4614334" y="1752600"/>
            <a:ext cx="2929466" cy="990600"/>
          </a:xfrm>
          <a:prstGeom prst="wedgeRectCallout">
            <a:avLst>
              <a:gd name="adj1" fmla="val -60095"/>
              <a:gd name="adj2" fmla="val 27895"/>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Change the size of the figure and the position of </a:t>
            </a:r>
            <a:r>
              <a:rPr lang="fr-FR" sz="2000" dirty="0" err="1" smtClean="0">
                <a:solidFill>
                  <a:schemeClr val="tx1"/>
                </a:solidFill>
              </a:rPr>
              <a:t>elements</a:t>
            </a:r>
            <a:endParaRPr lang="fr-FR" sz="2000" dirty="0">
              <a:solidFill>
                <a:schemeClr val="tx1"/>
              </a:solidFill>
            </a:endParaRPr>
          </a:p>
        </p:txBody>
      </p:sp>
      <p:sp>
        <p:nvSpPr>
          <p:cNvPr id="12" name="Bulle rectangulaire 11"/>
          <p:cNvSpPr/>
          <p:nvPr/>
        </p:nvSpPr>
        <p:spPr>
          <a:xfrm>
            <a:off x="4614334" y="3505200"/>
            <a:ext cx="2929466" cy="533400"/>
          </a:xfrm>
          <a:prstGeom prst="wedgeRectCallout">
            <a:avLst>
              <a:gd name="adj1" fmla="val -42754"/>
              <a:gd name="adj2" fmla="val 110435"/>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Save a </a:t>
            </a:r>
            <a:r>
              <a:rPr lang="fr-FR" sz="2000" dirty="0" err="1" smtClean="0">
                <a:solidFill>
                  <a:schemeClr val="tx1"/>
                </a:solidFill>
              </a:rPr>
              <a:t>picture</a:t>
            </a:r>
            <a:endParaRPr lang="fr-FR" sz="2000" dirty="0">
              <a:solidFill>
                <a:schemeClr val="tx1"/>
              </a:solidFill>
            </a:endParaRPr>
          </a:p>
        </p:txBody>
      </p:sp>
      <p:sp>
        <p:nvSpPr>
          <p:cNvPr id="13" name="Bulle rectangulaire 12"/>
          <p:cNvSpPr/>
          <p:nvPr/>
        </p:nvSpPr>
        <p:spPr>
          <a:xfrm>
            <a:off x="4614334" y="5791200"/>
            <a:ext cx="2929466" cy="914400"/>
          </a:xfrm>
          <a:prstGeom prst="wedgeRectCallout">
            <a:avLst>
              <a:gd name="adj1" fmla="val -46222"/>
              <a:gd name="adj2" fmla="val 89382"/>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If </a:t>
            </a:r>
            <a:r>
              <a:rPr lang="fr-FR" sz="2000" dirty="0" err="1" smtClean="0">
                <a:solidFill>
                  <a:schemeClr val="tx1"/>
                </a:solidFill>
              </a:rPr>
              <a:t>you</a:t>
            </a:r>
            <a:r>
              <a:rPr lang="fr-FR" sz="2000" dirty="0" smtClean="0">
                <a:solidFill>
                  <a:schemeClr val="tx1"/>
                </a:solidFill>
              </a:rPr>
              <a:t> are </a:t>
            </a:r>
            <a:r>
              <a:rPr lang="fr-FR" sz="2000" dirty="0" err="1" smtClean="0">
                <a:solidFill>
                  <a:schemeClr val="tx1"/>
                </a:solidFill>
              </a:rPr>
              <a:t>getting</a:t>
            </a:r>
            <a:r>
              <a:rPr lang="fr-FR" sz="2000" dirty="0" smtClean="0">
                <a:solidFill>
                  <a:schemeClr val="tx1"/>
                </a:solidFill>
              </a:rPr>
              <a:t> in trouble, </a:t>
            </a:r>
            <a:r>
              <a:rPr lang="fr-FR" sz="2000" dirty="0" err="1" smtClean="0">
                <a:solidFill>
                  <a:schemeClr val="tx1"/>
                </a:solidFill>
              </a:rPr>
              <a:t>try</a:t>
            </a:r>
            <a:r>
              <a:rPr lang="fr-FR" sz="2000" dirty="0" smtClean="0">
                <a:solidFill>
                  <a:schemeClr val="tx1"/>
                </a:solidFill>
              </a:rPr>
              <a:t> « </a:t>
            </a:r>
            <a:r>
              <a:rPr lang="fr-FR" sz="2000" dirty="0" err="1" smtClean="0">
                <a:solidFill>
                  <a:schemeClr val="tx1"/>
                </a:solidFill>
              </a:rPr>
              <a:t>Auto-repair</a:t>
            </a:r>
            <a:r>
              <a:rPr lang="fr-FR" sz="2000" dirty="0" smtClean="0">
                <a:solidFill>
                  <a:schemeClr val="tx1"/>
                </a:solidFill>
              </a:rPr>
              <a:t> »!!</a:t>
            </a:r>
            <a:endParaRPr lang="fr-FR" sz="2000" dirty="0">
              <a:solidFill>
                <a:schemeClr val="tx1"/>
              </a:solidFill>
            </a:endParaRPr>
          </a:p>
        </p:txBody>
      </p:sp>
      <p:sp>
        <p:nvSpPr>
          <p:cNvPr id="14" name="Bulle rectangulaire 13"/>
          <p:cNvSpPr/>
          <p:nvPr/>
        </p:nvSpPr>
        <p:spPr>
          <a:xfrm>
            <a:off x="4614334" y="7315200"/>
            <a:ext cx="2929466" cy="723900"/>
          </a:xfrm>
          <a:prstGeom prst="wedgeRectCallout">
            <a:avLst>
              <a:gd name="adj1" fmla="val -46222"/>
              <a:gd name="adj2" fmla="val 89382"/>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err="1" smtClean="0">
                <a:solidFill>
                  <a:schemeClr val="tx1"/>
                </a:solidFill>
              </a:rPr>
              <a:t>Load</a:t>
            </a:r>
            <a:r>
              <a:rPr lang="fr-FR" sz="2000" dirty="0" smtClean="0">
                <a:solidFill>
                  <a:schemeClr val="tx1"/>
                </a:solidFill>
              </a:rPr>
              <a:t> the data </a:t>
            </a:r>
            <a:r>
              <a:rPr lang="fr-FR" sz="2000" dirty="0" err="1" smtClean="0">
                <a:solidFill>
                  <a:schemeClr val="tx1"/>
                </a:solidFill>
              </a:rPr>
              <a:t>from</a:t>
            </a:r>
            <a:r>
              <a:rPr lang="fr-FR" sz="2000" dirty="0" smtClean="0">
                <a:solidFill>
                  <a:schemeClr val="tx1"/>
                </a:solidFill>
              </a:rPr>
              <a:t> all trials </a:t>
            </a:r>
            <a:r>
              <a:rPr lang="fr-FR" sz="2000" dirty="0" err="1" smtClean="0">
                <a:solidFill>
                  <a:schemeClr val="tx1"/>
                </a:solidFill>
              </a:rPr>
              <a:t>at</a:t>
            </a:r>
            <a:r>
              <a:rPr lang="fr-FR" sz="2000" dirty="0" smtClean="0">
                <a:solidFill>
                  <a:schemeClr val="tx1"/>
                </a:solidFill>
              </a:rPr>
              <a:t> </a:t>
            </a:r>
            <a:r>
              <a:rPr lang="fr-FR" sz="2000" dirty="0" err="1" smtClean="0">
                <a:solidFill>
                  <a:schemeClr val="tx1"/>
                </a:solidFill>
              </a:rPr>
              <a:t>opening</a:t>
            </a:r>
            <a:r>
              <a:rPr lang="fr-FR" sz="2000" dirty="0" smtClean="0">
                <a:solidFill>
                  <a:schemeClr val="tx1"/>
                </a:solidFill>
              </a:rPr>
              <a:t>?</a:t>
            </a:r>
            <a:endParaRPr lang="fr-FR" sz="2000" dirty="0">
              <a:solidFill>
                <a:schemeClr val="tx1"/>
              </a:solidFill>
            </a:endParaRPr>
          </a:p>
        </p:txBody>
      </p:sp>
      <p:sp>
        <p:nvSpPr>
          <p:cNvPr id="15" name="Bulle rectangulaire 14"/>
          <p:cNvSpPr/>
          <p:nvPr/>
        </p:nvSpPr>
        <p:spPr>
          <a:xfrm>
            <a:off x="4614334" y="8782050"/>
            <a:ext cx="2929466" cy="723900"/>
          </a:xfrm>
          <a:prstGeom prst="wedgeRectCallout">
            <a:avLst>
              <a:gd name="adj1" fmla="val -60673"/>
              <a:gd name="adj2" fmla="val -27577"/>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Edit </a:t>
            </a:r>
            <a:r>
              <a:rPr lang="fr-FR" sz="2000" dirty="0" err="1" smtClean="0">
                <a:solidFill>
                  <a:schemeClr val="tx1"/>
                </a:solidFill>
              </a:rPr>
              <a:t>preferences</a:t>
            </a:r>
            <a:endParaRPr lang="fr-FR" sz="2000" dirty="0">
              <a:solidFill>
                <a:schemeClr val="tx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3)b. Access from command line</a:t>
            </a:r>
            <a:endParaRPr lang="fr-FR" dirty="0"/>
          </a:p>
        </p:txBody>
      </p:sp>
      <p:sp>
        <p:nvSpPr>
          <p:cNvPr id="4" name="Rectangle 3"/>
          <p:cNvSpPr/>
          <p:nvPr/>
        </p:nvSpPr>
        <p:spPr>
          <a:xfrm>
            <a:off x="0" y="0"/>
            <a:ext cx="914400" cy="13716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2"/>
          <a:stretch>
            <a:fillRect/>
          </a:stretch>
        </p:blipFill>
        <p:spPr>
          <a:xfrm>
            <a:off x="1295127" y="2124075"/>
            <a:ext cx="15865930" cy="8046293"/>
          </a:xfrm>
          <a:prstGeom prst="rect">
            <a:avLst/>
          </a:prstGeom>
          <a:ln>
            <a:solidFill>
              <a:schemeClr val="accent1"/>
            </a:solidFill>
          </a:ln>
        </p:spPr>
      </p:pic>
      <p:sp>
        <p:nvSpPr>
          <p:cNvPr id="8" name="ZoneTexte 7"/>
          <p:cNvSpPr txBox="1"/>
          <p:nvPr/>
        </p:nvSpPr>
        <p:spPr>
          <a:xfrm>
            <a:off x="1655168" y="10458400"/>
            <a:ext cx="15499243" cy="3416320"/>
          </a:xfrm>
          <a:prstGeom prst="rect">
            <a:avLst/>
          </a:prstGeom>
          <a:noFill/>
        </p:spPr>
        <p:txBody>
          <a:bodyPr wrap="none" rtlCol="0">
            <a:spAutoFit/>
          </a:bodyPr>
          <a:lstStyle/>
          <a:p>
            <a:r>
              <a:rPr lang="en-US" dirty="0" smtClean="0"/>
              <a:t>Main variables of interest:</a:t>
            </a:r>
          </a:p>
          <a:p>
            <a:r>
              <a:rPr lang="en-US" dirty="0" err="1" smtClean="0"/>
              <a:t>V.content</a:t>
            </a:r>
            <a:r>
              <a:rPr lang="en-US" dirty="0" smtClean="0"/>
              <a:t>			all the data			</a:t>
            </a:r>
            <a:r>
              <a:rPr lang="en-US" dirty="0" err="1" smtClean="0"/>
              <a:t>V.trial</a:t>
            </a:r>
            <a:r>
              <a:rPr lang="en-US" dirty="0" smtClean="0"/>
              <a:t>	current trial</a:t>
            </a:r>
          </a:p>
          <a:p>
            <a:r>
              <a:rPr lang="en-US" dirty="0" err="1" smtClean="0"/>
              <a:t>V.content.trials</a:t>
            </a:r>
            <a:r>
              <a:rPr lang="en-US" dirty="0" smtClean="0"/>
              <a:t> 	all the trials			</a:t>
            </a:r>
            <a:r>
              <a:rPr lang="en-US" dirty="0" err="1" smtClean="0"/>
              <a:t>V.data</a:t>
            </a:r>
            <a:r>
              <a:rPr lang="en-US" dirty="0" smtClean="0"/>
              <a:t> 	current trial raw data</a:t>
            </a:r>
          </a:p>
          <a:p>
            <a:r>
              <a:rPr lang="en-US" dirty="0" err="1" smtClean="0"/>
              <a:t>V.content.signals</a:t>
            </a:r>
            <a:r>
              <a:rPr lang="en-US" dirty="0" smtClean="0"/>
              <a:t> 	all the time courses 	</a:t>
            </a:r>
            <a:r>
              <a:rPr lang="en-US" dirty="0" err="1" smtClean="0"/>
              <a:t>V.dataop</a:t>
            </a:r>
            <a:r>
              <a:rPr lang="en-US" dirty="0" smtClean="0"/>
              <a:t>	current trial processed data</a:t>
            </a:r>
          </a:p>
          <a:p>
            <a:r>
              <a:rPr lang="en-US" dirty="0" smtClean="0"/>
              <a:t>V.</a:t>
            </a:r>
            <a:r>
              <a:rPr lang="fr-FR" dirty="0"/>
              <a:t> </a:t>
            </a:r>
            <a:r>
              <a:rPr lang="fr-FR" dirty="0" err="1"/>
              <a:t>getsignals</a:t>
            </a:r>
            <a:r>
              <a:rPr lang="fr-FR" dirty="0" smtClean="0"/>
              <a:t>('</a:t>
            </a:r>
            <a:r>
              <a:rPr lang="fr-FR" dirty="0" err="1" smtClean="0"/>
              <a:t>current|sel|trial|all</a:t>
            </a:r>
            <a:r>
              <a:rPr lang="fr-FR" dirty="0" smtClean="0"/>
              <a:t>') 	</a:t>
            </a:r>
            <a:r>
              <a:rPr lang="fr-FR" dirty="0" err="1" smtClean="0"/>
              <a:t>get</a:t>
            </a:r>
            <a:r>
              <a:rPr lang="fr-FR" dirty="0" smtClean="0"/>
              <a:t> </a:t>
            </a:r>
            <a:r>
              <a:rPr lang="fr-FR" dirty="0" err="1" smtClean="0"/>
              <a:t>specific</a:t>
            </a:r>
            <a:r>
              <a:rPr lang="fr-FR" dirty="0" smtClean="0"/>
              <a:t> time courses</a:t>
            </a:r>
            <a:endParaRPr lang="fr-FR" dirty="0"/>
          </a:p>
          <a:p>
            <a:endParaRPr lang="fr-FR" dirty="0"/>
          </a:p>
        </p:txBody>
      </p:sp>
    </p:spTree>
    <p:extLst>
      <p:ext uri="{BB962C8B-B14F-4D97-AF65-F5344CB8AC3E}">
        <p14:creationId xmlns:p14="http://schemas.microsoft.com/office/powerpoint/2010/main" val="1209160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Times New Roman"/>
                <a:cs typeface="Times New Roman"/>
              </a:rPr>
              <a:t>II.</a:t>
            </a:r>
            <a:r>
              <a:rPr lang="fr-FR" dirty="0" smtClean="0"/>
              <a:t> More </a:t>
            </a:r>
            <a:r>
              <a:rPr lang="fr-FR" dirty="0" err="1" smtClean="0"/>
              <a:t>details</a:t>
            </a:r>
            <a:endParaRPr lang="fr-FR" dirty="0"/>
          </a:p>
        </p:txBody>
      </p:sp>
      <p:sp>
        <p:nvSpPr>
          <p:cNvPr id="3" name="Espace réservé du contenu 2"/>
          <p:cNvSpPr>
            <a:spLocks noGrp="1"/>
          </p:cNvSpPr>
          <p:nvPr>
            <p:ph idx="1"/>
          </p:nvPr>
        </p:nvSpPr>
        <p:spPr/>
        <p:txBody>
          <a:bodyPr/>
          <a:lstStyle/>
          <a:p>
            <a:pPr marL="1143000" indent="-1143000">
              <a:buAutoNum type="arabicParenR"/>
            </a:pPr>
            <a:r>
              <a:rPr lang="fr-FR" dirty="0" err="1" smtClean="0"/>
              <a:t>Processing</a:t>
            </a:r>
            <a:r>
              <a:rPr lang="fr-FR" dirty="0" smtClean="0"/>
              <a:t> the data</a:t>
            </a:r>
          </a:p>
          <a:p>
            <a:pPr marL="1143000" indent="-1143000">
              <a:buAutoNum type="arabicParenR"/>
            </a:pPr>
            <a:r>
              <a:rPr lang="fr-FR" dirty="0" err="1" smtClean="0"/>
              <a:t>Visualizing</a:t>
            </a:r>
            <a:r>
              <a:rPr lang="fr-FR" dirty="0" smtClean="0"/>
              <a:t> the data</a:t>
            </a:r>
          </a:p>
          <a:p>
            <a:pPr marL="1143000" indent="-1143000">
              <a:buAutoNum type="arabicParenR"/>
            </a:pPr>
            <a:r>
              <a:rPr lang="fr-FR" dirty="0" err="1" smtClean="0"/>
              <a:t>Other</a:t>
            </a:r>
            <a:r>
              <a:rPr lang="fr-FR" dirty="0" smtClean="0"/>
              <a:t> </a:t>
            </a:r>
            <a:r>
              <a:rPr lang="fr-FR" dirty="0" err="1" smtClean="0"/>
              <a:t>useful</a:t>
            </a:r>
            <a:r>
              <a:rPr lang="fr-FR" dirty="0" smtClean="0"/>
              <a:t> </a:t>
            </a:r>
            <a:r>
              <a:rPr lang="fr-FR" dirty="0" err="1" smtClean="0"/>
              <a:t>tools</a:t>
            </a:r>
            <a:endParaRPr lang="fr-FR" dirty="0" smtClean="0"/>
          </a:p>
          <a:p>
            <a:pPr marL="1143000" indent="-1143000">
              <a:buNone/>
            </a:pPr>
            <a:endParaRPr lang="fr-FR" dirty="0" smtClean="0"/>
          </a:p>
          <a:p>
            <a:pPr marL="1143000" indent="-1143000">
              <a:buNone/>
            </a:pPr>
            <a:endParaRPr lang="fr-FR" dirty="0" smtClean="0"/>
          </a:p>
          <a:p>
            <a:pPr marL="1143000" indent="-1143000">
              <a:buNone/>
            </a:pPr>
            <a:endParaRPr lang="fr-FR" dirty="0"/>
          </a:p>
        </p:txBody>
      </p:sp>
      <p:sp>
        <p:nvSpPr>
          <p:cNvPr id="4" name="Rectangle 3"/>
          <p:cNvSpPr/>
          <p:nvPr/>
        </p:nvSpPr>
        <p:spPr>
          <a:xfrm>
            <a:off x="0" y="0"/>
            <a:ext cx="914400" cy="1371600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Espace réservé du contenu 2"/>
          <p:cNvSpPr>
            <a:spLocks noGrp="1"/>
          </p:cNvSpPr>
          <p:nvPr>
            <p:ph idx="1"/>
          </p:nvPr>
        </p:nvSpPr>
        <p:spPr>
          <a:xfrm>
            <a:off x="2209800" y="2209800"/>
            <a:ext cx="16459200" cy="11582400"/>
          </a:xfrm>
        </p:spPr>
        <p:txBody>
          <a:bodyPr>
            <a:normAutofit/>
          </a:bodyPr>
          <a:lstStyle/>
          <a:p>
            <a:pPr marL="1943100" lvl="1" indent="-1143000">
              <a:buAutoNum type="alphaLcPeriod"/>
            </a:pPr>
            <a:r>
              <a:rPr lang="en-US" dirty="0" smtClean="0"/>
              <a:t>Open the data</a:t>
            </a:r>
          </a:p>
          <a:p>
            <a:pPr marL="1943100" lvl="1" indent="-1143000">
              <a:buAutoNum type="alphaLcPeriod"/>
            </a:pPr>
            <a:endParaRPr lang="en-US" dirty="0" smtClean="0"/>
          </a:p>
          <a:p>
            <a:pPr marL="1943100" lvl="1" indent="-1143000">
              <a:buAutoNum type="alphaLcPeriod"/>
            </a:pPr>
            <a:r>
              <a:rPr lang="en-US" dirty="0" smtClean="0">
                <a:solidFill>
                  <a:schemeClr val="bg1">
                    <a:lumMod val="65000"/>
                  </a:schemeClr>
                </a:solidFill>
              </a:rPr>
              <a:t>Header information</a:t>
            </a:r>
          </a:p>
          <a:p>
            <a:pPr marL="1943100" lvl="1" indent="-1143000">
              <a:buAutoNum type="alphaLcPeriod"/>
            </a:pPr>
            <a:endParaRPr lang="en-US" dirty="0" smtClean="0"/>
          </a:p>
          <a:p>
            <a:pPr marL="1943100" lvl="1" indent="-1143000">
              <a:buAutoNum type="alphaLcPeriod"/>
            </a:pPr>
            <a:r>
              <a:rPr lang="en-US" dirty="0" smtClean="0"/>
              <a:t>Operations on movie data</a:t>
            </a:r>
          </a:p>
          <a:p>
            <a:pPr marL="1943100" lvl="1" indent="-1143000">
              <a:buAutoNum type="alphaLcPeriod"/>
            </a:pPr>
            <a:endParaRPr lang="en-US" dirty="0" smtClean="0"/>
          </a:p>
          <a:p>
            <a:pPr marL="1943100" lvl="1" indent="-1143000">
              <a:buAutoNum type="alphaLcPeriod"/>
            </a:pPr>
            <a:r>
              <a:rPr lang="en-US" dirty="0" smtClean="0">
                <a:solidFill>
                  <a:schemeClr val="bg1">
                    <a:lumMod val="65000"/>
                  </a:schemeClr>
                </a:solidFill>
              </a:rPr>
              <a:t>Extraction of time courses</a:t>
            </a:r>
          </a:p>
          <a:p>
            <a:pPr marL="1943100" lvl="1" indent="-1143000">
              <a:buAutoNum type="alphaLcPeriod"/>
            </a:pPr>
            <a:endParaRPr lang="en-US" dirty="0" smtClean="0"/>
          </a:p>
          <a:p>
            <a:pPr marL="1943100" lvl="1" indent="-1143000">
              <a:buAutoNum type="alphaLcPeriod"/>
            </a:pPr>
            <a:r>
              <a:rPr lang="en-US" dirty="0" smtClean="0">
                <a:solidFill>
                  <a:schemeClr val="bg1">
                    <a:lumMod val="65000"/>
                  </a:schemeClr>
                </a:solidFill>
              </a:rPr>
              <a:t>Operations on time courses</a:t>
            </a:r>
          </a:p>
          <a:p>
            <a:pPr marL="1943100" lvl="1" indent="-1143000">
              <a:buAutoNum type="alphaLcPeriod"/>
            </a:pPr>
            <a:endParaRPr lang="en-US" dirty="0" smtClean="0">
              <a:solidFill>
                <a:schemeClr val="bg1">
                  <a:lumMod val="65000"/>
                </a:schemeClr>
              </a:solidFill>
            </a:endParaRPr>
          </a:p>
          <a:p>
            <a:pPr marL="1943100" lvl="1" indent="-1143000">
              <a:buAutoNum type="alphaLcPeriod"/>
            </a:pPr>
            <a:r>
              <a:rPr lang="en-US" dirty="0" smtClean="0">
                <a:solidFill>
                  <a:schemeClr val="bg1">
                    <a:lumMod val="65000"/>
                  </a:schemeClr>
                </a:solidFill>
              </a:rPr>
              <a:t>Save</a:t>
            </a:r>
            <a:endParaRPr lang="fr-FR" dirty="0" smtClean="0">
              <a:solidFill>
                <a:schemeClr val="bg1">
                  <a:lumMod val="65000"/>
                </a:schemeClr>
              </a:solidFill>
            </a:endParaRPr>
          </a:p>
        </p:txBody>
      </p:sp>
      <p:sp>
        <p:nvSpPr>
          <p:cNvPr id="2" name="Titre 1"/>
          <p:cNvSpPr>
            <a:spLocks noGrp="1"/>
          </p:cNvSpPr>
          <p:nvPr>
            <p:ph type="title"/>
          </p:nvPr>
        </p:nvSpPr>
        <p:spPr/>
        <p:txBody>
          <a:bodyPr/>
          <a:lstStyle/>
          <a:p>
            <a:r>
              <a:rPr lang="fr-FR" dirty="0" smtClean="0"/>
              <a:t>1) </a:t>
            </a:r>
            <a:r>
              <a:rPr lang="fr-FR" dirty="0" err="1" smtClean="0"/>
              <a:t>Processing</a:t>
            </a:r>
            <a:r>
              <a:rPr lang="fr-FR" dirty="0" smtClean="0"/>
              <a:t> the data</a:t>
            </a:r>
            <a:endParaRPr lang="fr-FR" dirty="0"/>
          </a:p>
        </p:txBody>
      </p:sp>
      <p:grpSp>
        <p:nvGrpSpPr>
          <p:cNvPr id="3" name="Grouper 43"/>
          <p:cNvGrpSpPr/>
          <p:nvPr/>
        </p:nvGrpSpPr>
        <p:grpSpPr>
          <a:xfrm>
            <a:off x="13983734" y="6576640"/>
            <a:ext cx="2425773" cy="1931380"/>
            <a:chOff x="13030200" y="3007939"/>
            <a:chExt cx="2971800" cy="2366122"/>
          </a:xfrm>
        </p:grpSpPr>
        <p:pic>
          <p:nvPicPr>
            <p:cNvPr id="13" name="Image 12" descr="2P_VIEW_E1_bin3_121205_102841.png"/>
            <p:cNvPicPr>
              <a:picLocks noChangeAspect="1"/>
            </p:cNvPicPr>
            <p:nvPr/>
          </p:nvPicPr>
          <p:blipFill>
            <a:blip r:embed="rId2"/>
            <a:stretch>
              <a:fillRect/>
            </a:stretch>
          </p:blipFill>
          <p:spPr>
            <a:xfrm>
              <a:off x="14846300" y="3007939"/>
              <a:ext cx="1155700" cy="1411661"/>
            </a:xfrm>
            <a:prstGeom prst="rect">
              <a:avLst/>
            </a:prstGeom>
          </p:spPr>
        </p:pic>
        <p:pic>
          <p:nvPicPr>
            <p:cNvPr id="14" name="Image 13" descr="2P_VIEW_E1_bin3_121205_102837.png"/>
            <p:cNvPicPr>
              <a:picLocks noChangeAspect="1"/>
            </p:cNvPicPr>
            <p:nvPr/>
          </p:nvPicPr>
          <p:blipFill>
            <a:blip r:embed="rId3"/>
            <a:stretch>
              <a:fillRect/>
            </a:stretch>
          </p:blipFill>
          <p:spPr>
            <a:xfrm>
              <a:off x="14236700" y="3312739"/>
              <a:ext cx="1155700" cy="1411661"/>
            </a:xfrm>
            <a:prstGeom prst="rect">
              <a:avLst/>
            </a:prstGeom>
          </p:spPr>
        </p:pic>
        <p:pic>
          <p:nvPicPr>
            <p:cNvPr id="15" name="Image 14" descr="2P_VIEW_E1_bin3_121205_102832.png"/>
            <p:cNvPicPr>
              <a:picLocks noChangeAspect="1"/>
            </p:cNvPicPr>
            <p:nvPr/>
          </p:nvPicPr>
          <p:blipFill>
            <a:blip r:embed="rId4"/>
            <a:stretch>
              <a:fillRect/>
            </a:stretch>
          </p:blipFill>
          <p:spPr>
            <a:xfrm>
              <a:off x="13639800" y="3617538"/>
              <a:ext cx="1155700" cy="1411661"/>
            </a:xfrm>
            <a:prstGeom prst="rect">
              <a:avLst/>
            </a:prstGeom>
          </p:spPr>
        </p:pic>
        <p:pic>
          <p:nvPicPr>
            <p:cNvPr id="16" name="Image 15" descr="2P_VIEW_E1_bin3_121205_102825.png"/>
            <p:cNvPicPr>
              <a:picLocks noChangeAspect="1"/>
            </p:cNvPicPr>
            <p:nvPr/>
          </p:nvPicPr>
          <p:blipFill>
            <a:blip r:embed="rId5"/>
            <a:stretch>
              <a:fillRect/>
            </a:stretch>
          </p:blipFill>
          <p:spPr>
            <a:xfrm>
              <a:off x="13030200" y="3962400"/>
              <a:ext cx="1155700" cy="1411661"/>
            </a:xfrm>
            <a:prstGeom prst="rect">
              <a:avLst/>
            </a:prstGeom>
          </p:spPr>
        </p:pic>
      </p:grpSp>
      <p:grpSp>
        <p:nvGrpSpPr>
          <p:cNvPr id="7" name="Grouper 24"/>
          <p:cNvGrpSpPr/>
          <p:nvPr/>
        </p:nvGrpSpPr>
        <p:grpSpPr>
          <a:xfrm>
            <a:off x="13983734" y="1447800"/>
            <a:ext cx="2425773" cy="1931380"/>
            <a:chOff x="-304800" y="3405047"/>
            <a:chExt cx="2971800" cy="2366122"/>
          </a:xfrm>
        </p:grpSpPr>
        <p:pic>
          <p:nvPicPr>
            <p:cNvPr id="21" name="Image 20" descr="2P_VIEW_E1_bin3_121205_102526.png"/>
            <p:cNvPicPr>
              <a:picLocks noChangeAspect="1"/>
            </p:cNvPicPr>
            <p:nvPr/>
          </p:nvPicPr>
          <p:blipFill>
            <a:blip r:embed="rId6"/>
            <a:stretch>
              <a:fillRect/>
            </a:stretch>
          </p:blipFill>
          <p:spPr>
            <a:xfrm>
              <a:off x="1511300" y="3405047"/>
              <a:ext cx="1155700" cy="1411661"/>
            </a:xfrm>
            <a:prstGeom prst="rect">
              <a:avLst/>
            </a:prstGeom>
          </p:spPr>
        </p:pic>
        <p:pic>
          <p:nvPicPr>
            <p:cNvPr id="22" name="Image 21" descr="2P_VIEW_E1_bin3_121205_102526.png"/>
            <p:cNvPicPr>
              <a:picLocks noChangeAspect="1"/>
            </p:cNvPicPr>
            <p:nvPr/>
          </p:nvPicPr>
          <p:blipFill>
            <a:blip r:embed="rId6"/>
            <a:stretch>
              <a:fillRect/>
            </a:stretch>
          </p:blipFill>
          <p:spPr>
            <a:xfrm>
              <a:off x="901700" y="3709847"/>
              <a:ext cx="1155700" cy="1411661"/>
            </a:xfrm>
            <a:prstGeom prst="rect">
              <a:avLst/>
            </a:prstGeom>
          </p:spPr>
        </p:pic>
        <p:pic>
          <p:nvPicPr>
            <p:cNvPr id="23" name="Image 22" descr="2P_VIEW_E1_bin3_121205_102526.png"/>
            <p:cNvPicPr>
              <a:picLocks noChangeAspect="1"/>
            </p:cNvPicPr>
            <p:nvPr/>
          </p:nvPicPr>
          <p:blipFill>
            <a:blip r:embed="rId6"/>
            <a:stretch>
              <a:fillRect/>
            </a:stretch>
          </p:blipFill>
          <p:spPr>
            <a:xfrm>
              <a:off x="304800" y="4014646"/>
              <a:ext cx="1155700" cy="1411661"/>
            </a:xfrm>
            <a:prstGeom prst="rect">
              <a:avLst/>
            </a:prstGeom>
          </p:spPr>
        </p:pic>
        <p:pic>
          <p:nvPicPr>
            <p:cNvPr id="24" name="Image 23" descr="2P_VIEW_E1_bin3_121205_102526.png"/>
            <p:cNvPicPr>
              <a:picLocks noChangeAspect="1"/>
            </p:cNvPicPr>
            <p:nvPr/>
          </p:nvPicPr>
          <p:blipFill>
            <a:blip r:embed="rId6"/>
            <a:stretch>
              <a:fillRect/>
            </a:stretch>
          </p:blipFill>
          <p:spPr>
            <a:xfrm>
              <a:off x="-304800" y="4359508"/>
              <a:ext cx="1155700" cy="1411661"/>
            </a:xfrm>
            <a:prstGeom prst="rect">
              <a:avLst/>
            </a:prstGeom>
          </p:spPr>
        </p:pic>
      </p:grpSp>
      <p:grpSp>
        <p:nvGrpSpPr>
          <p:cNvPr id="9" name="Grouper 42"/>
          <p:cNvGrpSpPr/>
          <p:nvPr/>
        </p:nvGrpSpPr>
        <p:grpSpPr>
          <a:xfrm>
            <a:off x="13898083" y="3873945"/>
            <a:ext cx="2741022" cy="2271875"/>
            <a:chOff x="2133600" y="4608139"/>
            <a:chExt cx="3358010" cy="2783261"/>
          </a:xfrm>
        </p:grpSpPr>
        <p:pic>
          <p:nvPicPr>
            <p:cNvPr id="4" name="Image 3" descr="2P_VIEW_E1_bin3_121205_102526.png"/>
            <p:cNvPicPr>
              <a:picLocks noChangeAspect="1"/>
            </p:cNvPicPr>
            <p:nvPr/>
          </p:nvPicPr>
          <p:blipFill>
            <a:blip r:embed="rId6"/>
            <a:stretch>
              <a:fillRect/>
            </a:stretch>
          </p:blipFill>
          <p:spPr>
            <a:xfrm>
              <a:off x="4025900" y="4608139"/>
              <a:ext cx="1155700" cy="1411661"/>
            </a:xfrm>
            <a:prstGeom prst="rect">
              <a:avLst/>
            </a:prstGeom>
          </p:spPr>
        </p:pic>
        <p:pic>
          <p:nvPicPr>
            <p:cNvPr id="5" name="Image 4" descr="2P_VIEW_E1_bin3_121205_102526.png"/>
            <p:cNvPicPr>
              <a:picLocks noChangeAspect="1"/>
            </p:cNvPicPr>
            <p:nvPr/>
          </p:nvPicPr>
          <p:blipFill>
            <a:blip r:embed="rId6"/>
            <a:stretch>
              <a:fillRect/>
            </a:stretch>
          </p:blipFill>
          <p:spPr>
            <a:xfrm>
              <a:off x="3416300" y="4912939"/>
              <a:ext cx="1155700" cy="1411661"/>
            </a:xfrm>
            <a:prstGeom prst="rect">
              <a:avLst/>
            </a:prstGeom>
          </p:spPr>
        </p:pic>
        <p:pic>
          <p:nvPicPr>
            <p:cNvPr id="6" name="Image 5" descr="2P_VIEW_E1_bin3_121205_102526.png"/>
            <p:cNvPicPr>
              <a:picLocks noChangeAspect="1"/>
            </p:cNvPicPr>
            <p:nvPr/>
          </p:nvPicPr>
          <p:blipFill>
            <a:blip r:embed="rId6"/>
            <a:stretch>
              <a:fillRect/>
            </a:stretch>
          </p:blipFill>
          <p:spPr>
            <a:xfrm>
              <a:off x="2819400" y="5217738"/>
              <a:ext cx="1155700" cy="1411661"/>
            </a:xfrm>
            <a:prstGeom prst="rect">
              <a:avLst/>
            </a:prstGeom>
          </p:spPr>
        </p:pic>
        <p:pic>
          <p:nvPicPr>
            <p:cNvPr id="8" name="Image 7" descr="2P_VIEW_E1_bin3_121205_102526.png"/>
            <p:cNvPicPr>
              <a:picLocks noChangeAspect="1"/>
            </p:cNvPicPr>
            <p:nvPr/>
          </p:nvPicPr>
          <p:blipFill>
            <a:blip r:embed="rId6"/>
            <a:stretch>
              <a:fillRect/>
            </a:stretch>
          </p:blipFill>
          <p:spPr>
            <a:xfrm>
              <a:off x="2209800" y="5522539"/>
              <a:ext cx="1155700" cy="1411661"/>
            </a:xfrm>
            <a:prstGeom prst="rect">
              <a:avLst/>
            </a:prstGeom>
          </p:spPr>
        </p:pic>
        <p:cxnSp>
          <p:nvCxnSpPr>
            <p:cNvPr id="20" name="Connecteur droit 19"/>
            <p:cNvCxnSpPr/>
            <p:nvPr/>
          </p:nvCxnSpPr>
          <p:spPr>
            <a:xfrm>
              <a:off x="2286000" y="6858000"/>
              <a:ext cx="381000" cy="158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6" name="ZoneTexte 25"/>
            <p:cNvSpPr txBox="1"/>
            <p:nvPr/>
          </p:nvSpPr>
          <p:spPr>
            <a:xfrm>
              <a:off x="2133600" y="6491760"/>
              <a:ext cx="724427" cy="400110"/>
            </a:xfrm>
            <a:prstGeom prst="rect">
              <a:avLst/>
            </a:prstGeom>
            <a:noFill/>
          </p:spPr>
          <p:txBody>
            <a:bodyPr wrap="none" rtlCol="0">
              <a:spAutoFit/>
            </a:bodyPr>
            <a:lstStyle/>
            <a:p>
              <a:r>
                <a:rPr lang="fr-FR" sz="2000" dirty="0" smtClean="0">
                  <a:solidFill>
                    <a:schemeClr val="bg1"/>
                  </a:solidFill>
                </a:rPr>
                <a:t>1mm</a:t>
              </a:r>
              <a:endParaRPr lang="fr-FR" sz="2000" dirty="0">
                <a:solidFill>
                  <a:schemeClr val="bg1"/>
                </a:solidFill>
              </a:endParaRPr>
            </a:p>
          </p:txBody>
        </p:sp>
        <p:cxnSp>
          <p:nvCxnSpPr>
            <p:cNvPr id="28" name="Connecteur droit avec flèche 27"/>
            <p:cNvCxnSpPr/>
            <p:nvPr/>
          </p:nvCxnSpPr>
          <p:spPr>
            <a:xfrm flipV="1">
              <a:off x="3429000" y="6701677"/>
              <a:ext cx="609600" cy="308723"/>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9" name="ZoneTexte 28"/>
            <p:cNvSpPr txBox="1"/>
            <p:nvPr/>
          </p:nvSpPr>
          <p:spPr>
            <a:xfrm>
              <a:off x="3657600" y="6781800"/>
              <a:ext cx="697627" cy="369332"/>
            </a:xfrm>
            <a:prstGeom prst="rect">
              <a:avLst/>
            </a:prstGeom>
            <a:noFill/>
          </p:spPr>
          <p:txBody>
            <a:bodyPr wrap="none" rtlCol="0">
              <a:spAutoFit/>
            </a:bodyPr>
            <a:lstStyle/>
            <a:p>
              <a:r>
                <a:rPr lang="fr-FR" sz="1800" dirty="0" smtClean="0"/>
                <a:t>80ms</a:t>
              </a:r>
              <a:endParaRPr lang="fr-FR" sz="1800" dirty="0"/>
            </a:p>
          </p:txBody>
        </p:sp>
        <p:cxnSp>
          <p:nvCxnSpPr>
            <p:cNvPr id="31" name="Connecteur droit 30"/>
            <p:cNvCxnSpPr/>
            <p:nvPr/>
          </p:nvCxnSpPr>
          <p:spPr>
            <a:xfrm flipV="1">
              <a:off x="2858027" y="5943600"/>
              <a:ext cx="2633583" cy="1362113"/>
            </a:xfrm>
            <a:prstGeom prst="line">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2895600" y="7151132"/>
              <a:ext cx="152400" cy="154581"/>
            </a:xfrm>
            <a:prstGeom prst="rect">
              <a:avLst/>
            </a:prstGeom>
            <a:solidFill>
              <a:srgbClr val="C0504D"/>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ZoneTexte 41"/>
            <p:cNvSpPr txBox="1"/>
            <p:nvPr/>
          </p:nvSpPr>
          <p:spPr>
            <a:xfrm>
              <a:off x="3048000" y="7022068"/>
              <a:ext cx="657151" cy="369332"/>
            </a:xfrm>
            <a:prstGeom prst="rect">
              <a:avLst/>
            </a:prstGeom>
            <a:noFill/>
          </p:spPr>
          <p:txBody>
            <a:bodyPr wrap="none" rtlCol="0">
              <a:spAutoFit/>
            </a:bodyPr>
            <a:lstStyle/>
            <a:p>
              <a:r>
                <a:rPr lang="fr-FR" sz="1800" dirty="0" smtClean="0">
                  <a:solidFill>
                    <a:schemeClr val="accent2"/>
                  </a:solidFill>
                </a:rPr>
                <a:t>STIM</a:t>
              </a:r>
              <a:endParaRPr lang="fr-FR" sz="1800" dirty="0">
                <a:solidFill>
                  <a:schemeClr val="accent2"/>
                </a:solidFill>
              </a:endParaRPr>
            </a:p>
          </p:txBody>
        </p:sp>
      </p:grpSp>
      <p:pic>
        <p:nvPicPr>
          <p:cNvPr id="47" name="Image 46" descr="2P_VIEW_E1_bin3_121205_104515.png"/>
          <p:cNvPicPr>
            <a:picLocks noChangeAspect="1"/>
          </p:cNvPicPr>
          <p:nvPr/>
        </p:nvPicPr>
        <p:blipFill>
          <a:blip r:embed="rId7"/>
          <a:stretch>
            <a:fillRect/>
          </a:stretch>
        </p:blipFill>
        <p:spPr>
          <a:xfrm>
            <a:off x="14275270" y="8736620"/>
            <a:ext cx="2708201" cy="1620330"/>
          </a:xfrm>
          <a:prstGeom prst="rect">
            <a:avLst/>
          </a:prstGeom>
        </p:spPr>
      </p:pic>
      <p:pic>
        <p:nvPicPr>
          <p:cNvPr id="48" name="Image 47" descr="2P_VIEW_E1_bin3_121205_104524.png"/>
          <p:cNvPicPr>
            <a:picLocks noChangeAspect="1"/>
          </p:cNvPicPr>
          <p:nvPr/>
        </p:nvPicPr>
        <p:blipFill>
          <a:blip r:embed="rId8"/>
          <a:stretch>
            <a:fillRect/>
          </a:stretch>
        </p:blipFill>
        <p:spPr>
          <a:xfrm>
            <a:off x="14275270" y="10641620"/>
            <a:ext cx="2708201" cy="1620330"/>
          </a:xfrm>
          <a:prstGeom prst="rect">
            <a:avLst/>
          </a:prstGeom>
        </p:spPr>
      </p:pic>
      <p:pic>
        <p:nvPicPr>
          <p:cNvPr id="49" name="Image 48" descr="2P_VIEW_E1_bin3_121205_104210.png"/>
          <p:cNvPicPr>
            <a:picLocks noChangeAspect="1"/>
          </p:cNvPicPr>
          <p:nvPr/>
        </p:nvPicPr>
        <p:blipFill>
          <a:blip r:embed="rId9"/>
          <a:stretch>
            <a:fillRect/>
          </a:stretch>
        </p:blipFill>
        <p:spPr>
          <a:xfrm>
            <a:off x="13030200" y="9030281"/>
            <a:ext cx="1008880" cy="1232323"/>
          </a:xfrm>
          <a:prstGeom prst="rect">
            <a:avLst/>
          </a:prstGeom>
        </p:spPr>
      </p:pic>
      <p:pic>
        <p:nvPicPr>
          <p:cNvPr id="50" name="Image 49"/>
          <p:cNvPicPr>
            <a:picLocks noChangeAspect="1"/>
          </p:cNvPicPr>
          <p:nvPr/>
        </p:nvPicPr>
        <p:blipFill>
          <a:blip r:embed="rId10"/>
          <a:stretch>
            <a:fillRect/>
          </a:stretch>
        </p:blipFill>
        <p:spPr>
          <a:xfrm>
            <a:off x="14935200" y="12573000"/>
            <a:ext cx="1022350" cy="1092857"/>
          </a:xfrm>
          <a:prstGeom prst="rect">
            <a:avLst/>
          </a:prstGeom>
        </p:spPr>
      </p:pic>
      <p:pic>
        <p:nvPicPr>
          <p:cNvPr id="51" name="Image 50"/>
          <p:cNvPicPr>
            <a:picLocks noChangeAspect="1"/>
          </p:cNvPicPr>
          <p:nvPr/>
        </p:nvPicPr>
        <p:blipFill>
          <a:blip r:embed="rId11"/>
          <a:stretch>
            <a:fillRect/>
          </a:stretch>
        </p:blipFill>
        <p:spPr>
          <a:xfrm>
            <a:off x="12344400" y="1986374"/>
            <a:ext cx="810885" cy="756826"/>
          </a:xfrm>
          <a:prstGeom prst="rect">
            <a:avLst/>
          </a:prstGeom>
        </p:spPr>
      </p:pic>
      <p:sp>
        <p:nvSpPr>
          <p:cNvPr id="52" name="Flèche vers le bas 51"/>
          <p:cNvSpPr/>
          <p:nvPr/>
        </p:nvSpPr>
        <p:spPr>
          <a:xfrm>
            <a:off x="15142069" y="3352800"/>
            <a:ext cx="569448" cy="43126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Flèche vers le bas 53"/>
          <p:cNvSpPr/>
          <p:nvPr/>
        </p:nvSpPr>
        <p:spPr>
          <a:xfrm>
            <a:off x="15142069" y="6095556"/>
            <a:ext cx="569448" cy="43126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Flèche vers le bas 54"/>
          <p:cNvSpPr/>
          <p:nvPr/>
        </p:nvSpPr>
        <p:spPr>
          <a:xfrm>
            <a:off x="15142069" y="8381556"/>
            <a:ext cx="569448" cy="43126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Flèche vers le bas 55"/>
          <p:cNvSpPr/>
          <p:nvPr/>
        </p:nvSpPr>
        <p:spPr>
          <a:xfrm>
            <a:off x="15142069" y="10260620"/>
            <a:ext cx="569448" cy="43126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Flèche vers le bas 56"/>
          <p:cNvSpPr/>
          <p:nvPr/>
        </p:nvSpPr>
        <p:spPr>
          <a:xfrm>
            <a:off x="15142069" y="12089420"/>
            <a:ext cx="569448" cy="43126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8" name="Flèche vers le bas 57"/>
          <p:cNvSpPr/>
          <p:nvPr/>
        </p:nvSpPr>
        <p:spPr>
          <a:xfrm rot="16200000">
            <a:off x="13250643" y="2131666"/>
            <a:ext cx="569448" cy="43126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 name="Rectangle 36"/>
          <p:cNvSpPr/>
          <p:nvPr/>
        </p:nvSpPr>
        <p:spPr>
          <a:xfrm>
            <a:off x="0" y="0"/>
            <a:ext cx="914400" cy="13716000"/>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1)a. Open the data</a:t>
            </a:r>
            <a:endParaRPr lang="fr-FR" dirty="0"/>
          </a:p>
        </p:txBody>
      </p:sp>
      <p:sp>
        <p:nvSpPr>
          <p:cNvPr id="10" name="Rectangle 9"/>
          <p:cNvSpPr/>
          <p:nvPr/>
        </p:nvSpPr>
        <p:spPr>
          <a:xfrm>
            <a:off x="0" y="0"/>
            <a:ext cx="914400" cy="13716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1" name="Image 10"/>
          <p:cNvPicPr>
            <a:picLocks noChangeAspect="1"/>
          </p:cNvPicPr>
          <p:nvPr/>
        </p:nvPicPr>
        <p:blipFill>
          <a:blip r:embed="rId2"/>
          <a:srcRect t="75052" r="61009"/>
          <a:stretch>
            <a:fillRect/>
          </a:stretch>
        </p:blipFill>
        <p:spPr>
          <a:xfrm>
            <a:off x="3200400" y="6477000"/>
            <a:ext cx="6477000" cy="3035300"/>
          </a:xfrm>
          <a:prstGeom prst="rect">
            <a:avLst/>
          </a:prstGeom>
        </p:spPr>
      </p:pic>
      <p:sp>
        <p:nvSpPr>
          <p:cNvPr id="12" name="Rectangle 11"/>
          <p:cNvSpPr/>
          <p:nvPr/>
        </p:nvSpPr>
        <p:spPr>
          <a:xfrm>
            <a:off x="6096000" y="8229601"/>
            <a:ext cx="1752600" cy="304800"/>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3" name="Connecteur droit avec flèche 12"/>
          <p:cNvCxnSpPr/>
          <p:nvPr/>
        </p:nvCxnSpPr>
        <p:spPr>
          <a:xfrm rot="5400000" flipH="1" flipV="1">
            <a:off x="6477000" y="8839201"/>
            <a:ext cx="990600" cy="381000"/>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6" name="ZoneTexte 15"/>
          <p:cNvSpPr txBox="1"/>
          <p:nvPr/>
        </p:nvSpPr>
        <p:spPr>
          <a:xfrm>
            <a:off x="4800600" y="9601200"/>
            <a:ext cx="12268479" cy="1754327"/>
          </a:xfrm>
          <a:prstGeom prst="rect">
            <a:avLst/>
          </a:prstGeom>
          <a:noFill/>
        </p:spPr>
        <p:txBody>
          <a:bodyPr wrap="square" rtlCol="0">
            <a:spAutoFit/>
          </a:bodyPr>
          <a:lstStyle/>
          <a:p>
            <a:r>
              <a:rPr lang="en-US" dirty="0" smtClean="0"/>
              <a:t>These two buttons provide the ability to create shortcuts to your two preferred data folders. Right-click on any of them to define these folders.</a:t>
            </a:r>
            <a:endParaRPr lang="en-US" dirty="0"/>
          </a:p>
        </p:txBody>
      </p:sp>
      <p:sp>
        <p:nvSpPr>
          <p:cNvPr id="3" name="Rectangle 2"/>
          <p:cNvSpPr/>
          <p:nvPr/>
        </p:nvSpPr>
        <p:spPr>
          <a:xfrm>
            <a:off x="3381202" y="4474025"/>
            <a:ext cx="5540299" cy="1015663"/>
          </a:xfrm>
          <a:prstGeom prst="rect">
            <a:avLst/>
          </a:prstGeom>
        </p:spPr>
        <p:txBody>
          <a:bodyPr wrap="none">
            <a:spAutoFit/>
          </a:bodyPr>
          <a:lstStyle/>
          <a:p>
            <a:r>
              <a:rPr lang="fr-FR" sz="6000" dirty="0"/>
              <a:t>The « file panel »</a:t>
            </a:r>
          </a:p>
        </p:txBody>
      </p:sp>
    </p:spTree>
    <p:extLst>
      <p:ext uri="{BB962C8B-B14F-4D97-AF65-F5344CB8AC3E}">
        <p14:creationId xmlns:p14="http://schemas.microsoft.com/office/powerpoint/2010/main" val="22466110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1)c. Operations on </a:t>
            </a:r>
            <a:r>
              <a:rPr lang="fr-FR" dirty="0" err="1" smtClean="0"/>
              <a:t>movie</a:t>
            </a:r>
            <a:r>
              <a:rPr lang="fr-FR" dirty="0" smtClean="0"/>
              <a:t> data</a:t>
            </a:r>
            <a:endParaRPr lang="fr-FR" dirty="0"/>
          </a:p>
        </p:txBody>
      </p:sp>
      <p:pic>
        <p:nvPicPr>
          <p:cNvPr id="3" name="Image 2"/>
          <p:cNvPicPr>
            <a:picLocks noChangeAspect="1"/>
          </p:cNvPicPr>
          <p:nvPr/>
        </p:nvPicPr>
        <p:blipFill rotWithShape="1">
          <a:blip r:embed="rId2"/>
          <a:srcRect t="73817" r="61271"/>
          <a:stretch/>
        </p:blipFill>
        <p:spPr>
          <a:xfrm>
            <a:off x="2364249" y="6785992"/>
            <a:ext cx="13559501" cy="6713984"/>
          </a:xfrm>
          <a:prstGeom prst="rect">
            <a:avLst/>
          </a:prstGeom>
        </p:spPr>
      </p:pic>
      <p:sp>
        <p:nvSpPr>
          <p:cNvPr id="9" name="Rectangle 8"/>
          <p:cNvSpPr/>
          <p:nvPr/>
        </p:nvSpPr>
        <p:spPr>
          <a:xfrm>
            <a:off x="0" y="0"/>
            <a:ext cx="914400" cy="13716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ZoneTexte 13"/>
          <p:cNvSpPr txBox="1"/>
          <p:nvPr/>
        </p:nvSpPr>
        <p:spPr>
          <a:xfrm>
            <a:off x="1742718" y="1719298"/>
            <a:ext cx="15322162" cy="1754326"/>
          </a:xfrm>
          <a:prstGeom prst="rect">
            <a:avLst/>
          </a:prstGeom>
          <a:noFill/>
        </p:spPr>
        <p:txBody>
          <a:bodyPr wrap="square" rtlCol="0">
            <a:spAutoFit/>
          </a:bodyPr>
          <a:lstStyle/>
          <a:p>
            <a:r>
              <a:rPr lang="fr-FR" dirty="0" err="1"/>
              <a:t>Apply</a:t>
            </a:r>
            <a:r>
              <a:rPr lang="fr-FR" dirty="0"/>
              <a:t> </a:t>
            </a:r>
            <a:r>
              <a:rPr lang="fr-FR" dirty="0" err="1"/>
              <a:t>successively</a:t>
            </a:r>
            <a:r>
              <a:rPr lang="fr-FR" dirty="0"/>
              <a:t> a set of </a:t>
            </a:r>
            <a:r>
              <a:rPr lang="fr-FR" dirty="0" err="1" smtClean="0"/>
              <a:t>operations</a:t>
            </a:r>
            <a:r>
              <a:rPr lang="fr-FR" dirty="0" smtClean="0"/>
              <a:t> </a:t>
            </a:r>
            <a:r>
              <a:rPr lang="fr-FR" dirty="0"/>
              <a:t>to the data in the « Data </a:t>
            </a:r>
            <a:r>
              <a:rPr lang="fr-FR" dirty="0" err="1"/>
              <a:t>operation</a:t>
            </a:r>
            <a:r>
              <a:rPr lang="fr-FR" dirty="0"/>
              <a:t> panel ».</a:t>
            </a:r>
          </a:p>
          <a:p>
            <a:r>
              <a:rPr lang="en-US" dirty="0"/>
              <a:t>The processed data is called “</a:t>
            </a:r>
            <a:r>
              <a:rPr lang="en-US" dirty="0" err="1"/>
              <a:t>dataop</a:t>
            </a:r>
            <a:r>
              <a:rPr lang="en-US" dirty="0"/>
              <a:t>”. To see the result of the operations, the displays should show the variable “</a:t>
            </a:r>
            <a:r>
              <a:rPr lang="en-US" dirty="0" err="1"/>
              <a:t>dataop</a:t>
            </a:r>
            <a:r>
              <a:rPr lang="en-US" dirty="0"/>
              <a:t>” rather than “data”.</a:t>
            </a:r>
            <a:endParaRPr lang="fr-FR" dirty="0"/>
          </a:p>
        </p:txBody>
      </p:sp>
      <p:sp>
        <p:nvSpPr>
          <p:cNvPr id="15" name="Rectangle 14"/>
          <p:cNvSpPr/>
          <p:nvPr/>
        </p:nvSpPr>
        <p:spPr>
          <a:xfrm>
            <a:off x="2364249" y="3807818"/>
            <a:ext cx="5136510" cy="1815882"/>
          </a:xfrm>
          <a:prstGeom prst="rect">
            <a:avLst/>
          </a:prstGeom>
        </p:spPr>
        <p:txBody>
          <a:bodyPr wrap="square">
            <a:spAutoFit/>
          </a:bodyPr>
          <a:lstStyle/>
          <a:p>
            <a:r>
              <a:rPr lang="en-US" sz="2800" dirty="0"/>
              <a:t>Start by pressing “add line…” to select an operation (all different operations are presented in the next slides</a:t>
            </a:r>
            <a:r>
              <a:rPr lang="en-US" sz="2800" dirty="0" smtClean="0"/>
              <a:t>).</a:t>
            </a:r>
            <a:endParaRPr lang="en-US" sz="2800" dirty="0"/>
          </a:p>
        </p:txBody>
      </p:sp>
      <p:sp>
        <p:nvSpPr>
          <p:cNvPr id="16" name="Rectangle 15"/>
          <p:cNvSpPr/>
          <p:nvPr/>
        </p:nvSpPr>
        <p:spPr>
          <a:xfrm>
            <a:off x="9143999" y="3880062"/>
            <a:ext cx="9144000" cy="2677656"/>
          </a:xfrm>
          <a:prstGeom prst="rect">
            <a:avLst/>
          </a:prstGeom>
        </p:spPr>
        <p:txBody>
          <a:bodyPr>
            <a:spAutoFit/>
          </a:bodyPr>
          <a:lstStyle/>
          <a:p>
            <a:r>
              <a:rPr lang="en-US" sz="2800" dirty="0"/>
              <a:t>If “immediate” is checked, the data is re-processed and re-displayed immediately after every change in the operation definitions. </a:t>
            </a:r>
          </a:p>
          <a:p>
            <a:r>
              <a:rPr lang="en-US" sz="2800" dirty="0"/>
              <a:t>To save computation time, uncheck “immediate” and press “Update” only after all operations have been properly defined.</a:t>
            </a:r>
          </a:p>
        </p:txBody>
      </p:sp>
      <p:cxnSp>
        <p:nvCxnSpPr>
          <p:cNvPr id="17" name="Connecteur droit avec flèche 16"/>
          <p:cNvCxnSpPr/>
          <p:nvPr/>
        </p:nvCxnSpPr>
        <p:spPr>
          <a:xfrm>
            <a:off x="4289354" y="5671446"/>
            <a:ext cx="643150" cy="1690610"/>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flipH="1">
            <a:off x="7886202" y="5211446"/>
            <a:ext cx="1214025" cy="2150610"/>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9" name="Connecteur droit avec flèche 18"/>
          <p:cNvCxnSpPr/>
          <p:nvPr/>
        </p:nvCxnSpPr>
        <p:spPr>
          <a:xfrm>
            <a:off x="2786100" y="8357254"/>
            <a:ext cx="452228" cy="0"/>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0" name="Connecteur droit avec flèche 19"/>
          <p:cNvCxnSpPr/>
          <p:nvPr/>
        </p:nvCxnSpPr>
        <p:spPr>
          <a:xfrm flipH="1">
            <a:off x="13975027" y="8357254"/>
            <a:ext cx="476031" cy="0"/>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70992" y="7490390"/>
            <a:ext cx="3096344" cy="1815882"/>
          </a:xfrm>
          <a:prstGeom prst="rect">
            <a:avLst/>
          </a:prstGeom>
        </p:spPr>
        <p:txBody>
          <a:bodyPr wrap="square">
            <a:spAutoFit/>
          </a:bodyPr>
          <a:lstStyle/>
          <a:p>
            <a:r>
              <a:rPr lang="en-US" sz="2800" dirty="0"/>
              <a:t>Check/uncheck the box on the left to activate/inactivate each operation.</a:t>
            </a:r>
          </a:p>
        </p:txBody>
      </p:sp>
      <p:sp>
        <p:nvSpPr>
          <p:cNvPr id="25" name="Rectangle 24"/>
          <p:cNvSpPr/>
          <p:nvPr/>
        </p:nvSpPr>
        <p:spPr>
          <a:xfrm>
            <a:off x="14725929" y="7218040"/>
            <a:ext cx="3562070" cy="2677656"/>
          </a:xfrm>
          <a:prstGeom prst="rect">
            <a:avLst/>
          </a:prstGeom>
        </p:spPr>
        <p:txBody>
          <a:bodyPr wrap="square">
            <a:spAutoFit/>
          </a:bodyPr>
          <a:lstStyle/>
          <a:p>
            <a:r>
              <a:rPr lang="en-US" sz="2800" dirty="0"/>
              <a:t>Press the cross to remove an operation. </a:t>
            </a:r>
            <a:endParaRPr lang="en-US" sz="2800" dirty="0" smtClean="0"/>
          </a:p>
          <a:p>
            <a:r>
              <a:rPr lang="en-US" sz="2800" dirty="0" smtClean="0"/>
              <a:t>Use </a:t>
            </a:r>
            <a:r>
              <a:rPr lang="en-US" sz="2800" dirty="0"/>
              <a:t>the arrows to change the order </a:t>
            </a:r>
            <a:r>
              <a:rPr lang="en-US" sz="2800" dirty="0" smtClean="0"/>
              <a:t>in which the operations are performed.</a:t>
            </a:r>
            <a:endParaRPr lang="en-US" sz="2800" dirty="0"/>
          </a:p>
        </p:txBody>
      </p:sp>
    </p:spTree>
    <p:extLst>
      <p:ext uri="{BB962C8B-B14F-4D97-AF65-F5344CB8AC3E}">
        <p14:creationId xmlns:p14="http://schemas.microsoft.com/office/powerpoint/2010/main" val="5812307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8288000" cy="1524000"/>
          </a:xfrm>
        </p:spPr>
        <p:txBody>
          <a:bodyPr>
            <a:normAutofit/>
          </a:bodyPr>
          <a:lstStyle/>
          <a:p>
            <a:r>
              <a:rPr lang="en-US" sz="7200" dirty="0" smtClean="0"/>
              <a:t>1)c “SPACE” operation : frame normalization</a:t>
            </a:r>
            <a:endParaRPr lang="fr-FR" sz="7200" dirty="0"/>
          </a:p>
        </p:txBody>
      </p:sp>
      <p:pic>
        <p:nvPicPr>
          <p:cNvPr id="5" name="Image 4"/>
          <p:cNvPicPr>
            <a:picLocks noChangeAspect="1"/>
          </p:cNvPicPr>
          <p:nvPr/>
        </p:nvPicPr>
        <p:blipFill>
          <a:blip r:embed="rId2"/>
          <a:stretch>
            <a:fillRect/>
          </a:stretch>
        </p:blipFill>
        <p:spPr>
          <a:xfrm>
            <a:off x="1151112" y="6355397"/>
            <a:ext cx="8907768" cy="1872208"/>
          </a:xfrm>
          <a:prstGeom prst="rect">
            <a:avLst/>
          </a:prstGeom>
        </p:spPr>
      </p:pic>
      <p:pic>
        <p:nvPicPr>
          <p:cNvPr id="4" name="Image 3"/>
          <p:cNvPicPr>
            <a:picLocks noChangeAspect="1"/>
          </p:cNvPicPr>
          <p:nvPr/>
        </p:nvPicPr>
        <p:blipFill>
          <a:blip r:embed="rId3"/>
          <a:stretch>
            <a:fillRect/>
          </a:stretch>
        </p:blipFill>
        <p:spPr>
          <a:xfrm>
            <a:off x="11232232" y="3956496"/>
            <a:ext cx="5139981" cy="2271688"/>
          </a:xfrm>
          <a:prstGeom prst="rect">
            <a:avLst/>
          </a:prstGeom>
        </p:spPr>
      </p:pic>
      <p:sp>
        <p:nvSpPr>
          <p:cNvPr id="8" name="Rectangle 7"/>
          <p:cNvSpPr/>
          <p:nvPr/>
        </p:nvSpPr>
        <p:spPr>
          <a:xfrm>
            <a:off x="2030348" y="1817440"/>
            <a:ext cx="10697112" cy="3970318"/>
          </a:xfrm>
          <a:prstGeom prst="rect">
            <a:avLst/>
          </a:prstGeom>
        </p:spPr>
        <p:txBody>
          <a:bodyPr wrap="square">
            <a:spAutoFit/>
          </a:bodyPr>
          <a:lstStyle/>
          <a:p>
            <a:r>
              <a:rPr lang="en-US" dirty="0"/>
              <a:t>An average frame is calculated from the movie. There are 3 ways to specify which frames to average together:</a:t>
            </a:r>
          </a:p>
          <a:p>
            <a:pPr marL="342900" indent="-342900">
              <a:buFontTx/>
              <a:buChar char="-"/>
            </a:pPr>
            <a:r>
              <a:rPr lang="en-US" dirty="0"/>
              <a:t>Define a frame range (e.g. 1:10) , or use “:” to use all frames</a:t>
            </a:r>
          </a:p>
          <a:p>
            <a:pPr marL="342900" indent="-342900">
              <a:buFontTx/>
              <a:buChar char="-"/>
            </a:pPr>
            <a:r>
              <a:rPr lang="en-US" dirty="0"/>
              <a:t>Define a time range in seconds (e.g. 0-2)</a:t>
            </a:r>
          </a:p>
          <a:p>
            <a:pPr marL="342900" indent="-342900">
              <a:buFontTx/>
              <a:buChar char="-"/>
            </a:pPr>
            <a:r>
              <a:rPr lang="en-US" dirty="0"/>
              <a:t>Use the current temporal selection in the Time Courses display (see section 2d</a:t>
            </a:r>
            <a:r>
              <a:rPr lang="en-US" dirty="0" smtClean="0"/>
              <a:t>).</a:t>
            </a:r>
            <a:endParaRPr lang="en-US" dirty="0"/>
          </a:p>
        </p:txBody>
      </p:sp>
      <p:sp>
        <p:nvSpPr>
          <p:cNvPr id="9" name="Rectangle 8"/>
          <p:cNvSpPr/>
          <p:nvPr/>
        </p:nvSpPr>
        <p:spPr>
          <a:xfrm>
            <a:off x="2519264" y="8700477"/>
            <a:ext cx="15337704" cy="4524315"/>
          </a:xfrm>
          <a:prstGeom prst="rect">
            <a:avLst/>
          </a:prstGeom>
        </p:spPr>
        <p:txBody>
          <a:bodyPr wrap="square">
            <a:spAutoFit/>
          </a:bodyPr>
          <a:lstStyle/>
          <a:p>
            <a:r>
              <a:rPr lang="en-US" dirty="0"/>
              <a:t>This average frame is then used to correct the movie in one of the 3 following ways:</a:t>
            </a:r>
          </a:p>
          <a:p>
            <a:pPr marL="342900" indent="-342900">
              <a:buFontTx/>
              <a:buChar char="-"/>
            </a:pPr>
            <a:r>
              <a:rPr lang="en-US" dirty="0"/>
              <a:t>Each frame is divided by the average frame</a:t>
            </a:r>
          </a:p>
          <a:p>
            <a:pPr marL="342900" indent="-342900">
              <a:buFontTx/>
              <a:buChar char="-"/>
            </a:pPr>
            <a:r>
              <a:rPr lang="en-US" dirty="0"/>
              <a:t>The average frame is subtracted from each frame</a:t>
            </a:r>
          </a:p>
          <a:p>
            <a:pPr marL="342900" indent="-342900">
              <a:buFontTx/>
              <a:buChar char="-"/>
            </a:pPr>
            <a:r>
              <a:rPr lang="en-US" dirty="0"/>
              <a:t>The spatial pattern present in the average frame is subtracted from each frame, but not its mean value (this prevents the processed data to have all frames with their mean over all pixels equal to zero, i.e. the time courses of the data averaged over all pixels is preserved rather than being flattened to zero).</a:t>
            </a:r>
          </a:p>
        </p:txBody>
      </p:sp>
      <p:cxnSp>
        <p:nvCxnSpPr>
          <p:cNvPr id="10" name="Connecteur droit avec flèche 9"/>
          <p:cNvCxnSpPr/>
          <p:nvPr/>
        </p:nvCxnSpPr>
        <p:spPr>
          <a:xfrm>
            <a:off x="6983760" y="5787758"/>
            <a:ext cx="216024" cy="601267"/>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1" name="Connecteur droit avec flèche 10"/>
          <p:cNvCxnSpPr/>
          <p:nvPr/>
        </p:nvCxnSpPr>
        <p:spPr>
          <a:xfrm flipH="1" flipV="1">
            <a:off x="3900041" y="7974186"/>
            <a:ext cx="224623" cy="726291"/>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17" name="Image 16"/>
          <p:cNvPicPr>
            <a:picLocks noChangeAspect="1"/>
          </p:cNvPicPr>
          <p:nvPr/>
        </p:nvPicPr>
        <p:blipFill>
          <a:blip r:embed="rId4"/>
          <a:stretch>
            <a:fillRect/>
          </a:stretch>
        </p:blipFill>
        <p:spPr>
          <a:xfrm>
            <a:off x="5004920" y="6353944"/>
            <a:ext cx="2593003" cy="1509360"/>
          </a:xfrm>
          <a:prstGeom prst="rect">
            <a:avLst/>
          </a:prstGeom>
        </p:spPr>
      </p:pic>
    </p:spTree>
    <p:extLst>
      <p:ext uri="{BB962C8B-B14F-4D97-AF65-F5344CB8AC3E}">
        <p14:creationId xmlns:p14="http://schemas.microsoft.com/office/powerpoint/2010/main" val="8743196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14400" y="0"/>
            <a:ext cx="16459200" cy="2105472"/>
          </a:xfrm>
        </p:spPr>
        <p:txBody>
          <a:bodyPr>
            <a:normAutofit fontScale="90000"/>
          </a:bodyPr>
          <a:lstStyle/>
          <a:p>
            <a:pPr algn="l"/>
            <a:r>
              <a:rPr lang="en-US" dirty="0" smtClean="0"/>
              <a:t>1)c “TIME” operation: </a:t>
            </a:r>
            <a:br>
              <a:rPr lang="en-US" dirty="0" smtClean="0"/>
            </a:br>
            <a:r>
              <a:rPr lang="en-US" dirty="0" smtClean="0"/>
              <a:t>		time courses normalization</a:t>
            </a:r>
            <a:endParaRPr lang="fr-FR" dirty="0"/>
          </a:p>
        </p:txBody>
      </p:sp>
      <p:pic>
        <p:nvPicPr>
          <p:cNvPr id="4" name="Image 3"/>
          <p:cNvPicPr>
            <a:picLocks noChangeAspect="1"/>
          </p:cNvPicPr>
          <p:nvPr/>
        </p:nvPicPr>
        <p:blipFill rotWithShape="1">
          <a:blip r:embed="rId2"/>
          <a:srcRect b="43750"/>
          <a:stretch/>
        </p:blipFill>
        <p:spPr>
          <a:xfrm>
            <a:off x="2015208" y="6569968"/>
            <a:ext cx="11345956" cy="1944216"/>
          </a:xfrm>
          <a:prstGeom prst="rect">
            <a:avLst/>
          </a:prstGeom>
        </p:spPr>
      </p:pic>
      <p:sp>
        <p:nvSpPr>
          <p:cNvPr id="5" name="Rectangle 4"/>
          <p:cNvSpPr/>
          <p:nvPr/>
        </p:nvSpPr>
        <p:spPr>
          <a:xfrm>
            <a:off x="1511152" y="2433568"/>
            <a:ext cx="13321480" cy="3416320"/>
          </a:xfrm>
          <a:prstGeom prst="rect">
            <a:avLst/>
          </a:prstGeom>
        </p:spPr>
        <p:txBody>
          <a:bodyPr wrap="square">
            <a:spAutoFit/>
          </a:bodyPr>
          <a:lstStyle/>
          <a:p>
            <a:r>
              <a:rPr lang="en-US" dirty="0" smtClean="0"/>
              <a:t>Symmetrically to the “SPACE” operation, an average time courses is first calculated. There are 2 ways to define which pixels to use: </a:t>
            </a:r>
          </a:p>
          <a:p>
            <a:pPr marL="571500" indent="-571500">
              <a:buFontTx/>
              <a:buChar char="-"/>
            </a:pPr>
            <a:r>
              <a:rPr lang="en-US" dirty="0" smtClean="0"/>
              <a:t>Define </a:t>
            </a:r>
            <a:r>
              <a:rPr lang="en-US" dirty="0"/>
              <a:t>a </a:t>
            </a:r>
            <a:r>
              <a:rPr lang="en-US" dirty="0" smtClean="0"/>
              <a:t>set of pixel indices </a:t>
            </a:r>
            <a:r>
              <a:rPr lang="en-US" dirty="0"/>
              <a:t>(e.g. </a:t>
            </a:r>
            <a:r>
              <a:rPr lang="en-US" dirty="0" smtClean="0"/>
              <a:t>1:10, indexed as in </a:t>
            </a:r>
            <a:r>
              <a:rPr lang="en-US" dirty="0" err="1" smtClean="0"/>
              <a:t>Matlab</a:t>
            </a:r>
            <a:r>
              <a:rPr lang="en-US" dirty="0" smtClean="0"/>
              <a:t>) </a:t>
            </a:r>
            <a:r>
              <a:rPr lang="en-US" dirty="0"/>
              <a:t>, or use “:” to use all </a:t>
            </a:r>
            <a:r>
              <a:rPr lang="en-US" dirty="0" smtClean="0"/>
              <a:t>pixels</a:t>
            </a:r>
          </a:p>
          <a:p>
            <a:pPr marL="571500" indent="-571500">
              <a:buFontTx/>
              <a:buChar char="-"/>
            </a:pPr>
            <a:r>
              <a:rPr lang="en-US" dirty="0" smtClean="0"/>
              <a:t>Use the manually defined ROIs (see section 2d)): use either the first ROI, the last ROI, or the set of pixels that are in none of the ROIs.</a:t>
            </a:r>
          </a:p>
        </p:txBody>
      </p:sp>
      <p:pic>
        <p:nvPicPr>
          <p:cNvPr id="6" name="Image 5"/>
          <p:cNvPicPr>
            <a:picLocks noChangeAspect="1"/>
          </p:cNvPicPr>
          <p:nvPr/>
        </p:nvPicPr>
        <p:blipFill>
          <a:blip r:embed="rId3"/>
          <a:stretch>
            <a:fillRect/>
          </a:stretch>
        </p:blipFill>
        <p:spPr>
          <a:xfrm>
            <a:off x="6839744" y="6618869"/>
            <a:ext cx="3384376" cy="2399371"/>
          </a:xfrm>
          <a:prstGeom prst="rect">
            <a:avLst/>
          </a:prstGeom>
        </p:spPr>
      </p:pic>
      <p:sp>
        <p:nvSpPr>
          <p:cNvPr id="7" name="Rectangle 6"/>
          <p:cNvSpPr/>
          <p:nvPr/>
        </p:nvSpPr>
        <p:spPr>
          <a:xfrm>
            <a:off x="2303240" y="9588110"/>
            <a:ext cx="15337704" cy="4524315"/>
          </a:xfrm>
          <a:prstGeom prst="rect">
            <a:avLst/>
          </a:prstGeom>
        </p:spPr>
        <p:txBody>
          <a:bodyPr wrap="square">
            <a:spAutoFit/>
          </a:bodyPr>
          <a:lstStyle/>
          <a:p>
            <a:r>
              <a:rPr lang="en-US" dirty="0"/>
              <a:t>This average </a:t>
            </a:r>
            <a:r>
              <a:rPr lang="en-US" dirty="0" smtClean="0"/>
              <a:t>time courses is used to correct the movie in one of the following ways:</a:t>
            </a:r>
          </a:p>
          <a:p>
            <a:pPr marL="571500" indent="-571500">
              <a:buFontTx/>
              <a:buChar char="-"/>
            </a:pPr>
            <a:r>
              <a:rPr lang="en-US" dirty="0" smtClean="0"/>
              <a:t>The time courses of each pixel is divided by the average time courses</a:t>
            </a:r>
          </a:p>
          <a:p>
            <a:pPr marL="571500" indent="-571500">
              <a:buFontTx/>
              <a:buChar char="-"/>
            </a:pPr>
            <a:r>
              <a:rPr lang="en-US" dirty="0" smtClean="0"/>
              <a:t>The average time courses is subtracted to each pixel time courses</a:t>
            </a:r>
          </a:p>
          <a:p>
            <a:pPr marL="571500" indent="-571500">
              <a:buFontTx/>
              <a:buChar char="-"/>
            </a:pPr>
            <a:r>
              <a:rPr lang="en-US" dirty="0" smtClean="0"/>
              <a:t>The average time courses is subtracted but the mean pixel value over time is preserved (this results in the average movie frame to remain the same rather than being flattened to zero ).</a:t>
            </a:r>
          </a:p>
          <a:p>
            <a:pPr marL="571500" indent="-571500">
              <a:buFontTx/>
              <a:buChar char="-"/>
            </a:pPr>
            <a:endParaRPr lang="en-US" dirty="0"/>
          </a:p>
        </p:txBody>
      </p:sp>
      <p:cxnSp>
        <p:nvCxnSpPr>
          <p:cNvPr id="8" name="Connecteur droit avec flèche 7"/>
          <p:cNvCxnSpPr/>
          <p:nvPr/>
        </p:nvCxnSpPr>
        <p:spPr>
          <a:xfrm>
            <a:off x="6983760" y="5787758"/>
            <a:ext cx="216024" cy="601267"/>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9" name="Connecteur droit avec flèche 8"/>
          <p:cNvCxnSpPr/>
          <p:nvPr/>
        </p:nvCxnSpPr>
        <p:spPr>
          <a:xfrm flipH="1" flipV="1">
            <a:off x="4124664" y="8655094"/>
            <a:ext cx="224623" cy="726291"/>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87171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1)c Bleaching correction</a:t>
            </a:r>
            <a:endParaRPr lang="fr-FR" dirty="0"/>
          </a:p>
        </p:txBody>
      </p:sp>
      <p:pic>
        <p:nvPicPr>
          <p:cNvPr id="4" name="Image 3"/>
          <p:cNvPicPr>
            <a:picLocks noChangeAspect="1"/>
          </p:cNvPicPr>
          <p:nvPr/>
        </p:nvPicPr>
        <p:blipFill>
          <a:blip r:embed="rId2"/>
          <a:stretch>
            <a:fillRect/>
          </a:stretch>
        </p:blipFill>
        <p:spPr>
          <a:xfrm>
            <a:off x="830988" y="9134626"/>
            <a:ext cx="13264299" cy="1807443"/>
          </a:xfrm>
          <a:prstGeom prst="rect">
            <a:avLst/>
          </a:prstGeom>
        </p:spPr>
      </p:pic>
      <p:sp>
        <p:nvSpPr>
          <p:cNvPr id="5" name="Rectangle 4"/>
          <p:cNvSpPr/>
          <p:nvPr/>
        </p:nvSpPr>
        <p:spPr>
          <a:xfrm>
            <a:off x="503040" y="1591519"/>
            <a:ext cx="16404504" cy="2308324"/>
          </a:xfrm>
          <a:prstGeom prst="rect">
            <a:avLst/>
          </a:prstGeom>
        </p:spPr>
        <p:txBody>
          <a:bodyPr wrap="square">
            <a:spAutoFit/>
          </a:bodyPr>
          <a:lstStyle/>
          <a:p>
            <a:r>
              <a:rPr lang="en-US" dirty="0" smtClean="0"/>
              <a:t>Bleaching is modelled as a set of decaying exponentials. The time constants of these exponentials should be estimated once for all at the beginning (‘EST’ button).</a:t>
            </a:r>
          </a:p>
          <a:p>
            <a:endParaRPr lang="en-US" dirty="0"/>
          </a:p>
          <a:p>
            <a:r>
              <a:rPr lang="en-US" dirty="0" smtClean="0"/>
              <a:t>Please follow the procedure below.</a:t>
            </a:r>
          </a:p>
        </p:txBody>
      </p:sp>
      <p:cxnSp>
        <p:nvCxnSpPr>
          <p:cNvPr id="6" name="Connecteur droit avec flèche 5"/>
          <p:cNvCxnSpPr/>
          <p:nvPr/>
        </p:nvCxnSpPr>
        <p:spPr>
          <a:xfrm>
            <a:off x="4054147" y="8655298"/>
            <a:ext cx="209822" cy="564175"/>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446268" y="7578080"/>
            <a:ext cx="7248128" cy="954107"/>
          </a:xfrm>
          <a:prstGeom prst="rect">
            <a:avLst/>
          </a:prstGeom>
        </p:spPr>
        <p:txBody>
          <a:bodyPr wrap="square">
            <a:spAutoFit/>
          </a:bodyPr>
          <a:lstStyle/>
          <a:p>
            <a:r>
              <a:rPr lang="en-US" sz="2800" dirty="0" smtClean="0"/>
              <a:t>3) </a:t>
            </a:r>
            <a:r>
              <a:rPr lang="en-US" sz="2800" dirty="0"/>
              <a:t>Set the desired number of exponentials to use (typically 2 or 3).</a:t>
            </a:r>
          </a:p>
        </p:txBody>
      </p:sp>
      <p:pic>
        <p:nvPicPr>
          <p:cNvPr id="10" name="Image 9"/>
          <p:cNvPicPr>
            <a:picLocks noChangeAspect="1"/>
          </p:cNvPicPr>
          <p:nvPr/>
        </p:nvPicPr>
        <p:blipFill rotWithShape="1">
          <a:blip r:embed="rId3"/>
          <a:srcRect b="37389"/>
          <a:stretch/>
        </p:blipFill>
        <p:spPr>
          <a:xfrm>
            <a:off x="13536488" y="2825552"/>
            <a:ext cx="4464496" cy="4620307"/>
          </a:xfrm>
          <a:prstGeom prst="rect">
            <a:avLst/>
          </a:prstGeom>
        </p:spPr>
      </p:pic>
      <p:sp>
        <p:nvSpPr>
          <p:cNvPr id="11" name="Rectangle 10"/>
          <p:cNvSpPr/>
          <p:nvPr/>
        </p:nvSpPr>
        <p:spPr>
          <a:xfrm>
            <a:off x="1591544" y="4409728"/>
            <a:ext cx="11440888" cy="2677656"/>
          </a:xfrm>
          <a:prstGeom prst="rect">
            <a:avLst/>
          </a:prstGeom>
        </p:spPr>
        <p:txBody>
          <a:bodyPr wrap="square">
            <a:spAutoFit/>
          </a:bodyPr>
          <a:lstStyle/>
          <a:p>
            <a:pPr marL="514350" indent="-514350">
              <a:buAutoNum type="arabicParenR"/>
            </a:pPr>
            <a:r>
              <a:rPr lang="en-US" sz="2800" dirty="0" smtClean="0"/>
              <a:t>Time constants should be estimated on the average trial. First compute it in ‘Trials &gt; add average trial…’</a:t>
            </a:r>
          </a:p>
          <a:p>
            <a:pPr marL="514350" indent="-514350">
              <a:buAutoNum type="arabicParenR"/>
            </a:pPr>
            <a:endParaRPr lang="en-US" sz="2800" dirty="0" smtClean="0"/>
          </a:p>
          <a:p>
            <a:r>
              <a:rPr lang="en-US" sz="2800" dirty="0" smtClean="0"/>
              <a:t>2) The algorithm needs to know which conditions are without stimulation: first do ‘Trials &gt; edit </a:t>
            </a:r>
            <a:r>
              <a:rPr lang="en-US" sz="2800" dirty="0" err="1" smtClean="0"/>
              <a:t>stims</a:t>
            </a:r>
            <a:r>
              <a:rPr lang="en-US" sz="2800" dirty="0" smtClean="0"/>
              <a:t>…’ to set the ‘type’ of the appropriate conditions to ‘blank’.</a:t>
            </a:r>
            <a:endParaRPr lang="en-US" sz="2800" dirty="0"/>
          </a:p>
        </p:txBody>
      </p:sp>
      <p:cxnSp>
        <p:nvCxnSpPr>
          <p:cNvPr id="12" name="Connecteur droit avec flèche 11"/>
          <p:cNvCxnSpPr/>
          <p:nvPr/>
        </p:nvCxnSpPr>
        <p:spPr>
          <a:xfrm>
            <a:off x="13032432" y="6661988"/>
            <a:ext cx="1368152" cy="196012"/>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8387353" y="7795260"/>
            <a:ext cx="9833953" cy="954107"/>
          </a:xfrm>
          <a:prstGeom prst="rect">
            <a:avLst/>
          </a:prstGeom>
        </p:spPr>
        <p:txBody>
          <a:bodyPr wrap="square">
            <a:spAutoFit/>
          </a:bodyPr>
          <a:lstStyle/>
          <a:p>
            <a:r>
              <a:rPr lang="en-US" sz="2800" dirty="0" smtClean="0"/>
              <a:t>4) Optional: check ‘glob’ if all trials are assumed to share exactly the same bleaching pattern. </a:t>
            </a:r>
            <a:endParaRPr lang="en-US" sz="2800" dirty="0"/>
          </a:p>
        </p:txBody>
      </p:sp>
      <p:cxnSp>
        <p:nvCxnSpPr>
          <p:cNvPr id="17" name="Connecteur droit avec flèche 16"/>
          <p:cNvCxnSpPr/>
          <p:nvPr/>
        </p:nvCxnSpPr>
        <p:spPr>
          <a:xfrm flipV="1">
            <a:off x="12816408" y="4484386"/>
            <a:ext cx="1584176" cy="332672"/>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1" name="Connecteur droit avec flèche 20"/>
          <p:cNvCxnSpPr/>
          <p:nvPr/>
        </p:nvCxnSpPr>
        <p:spPr>
          <a:xfrm>
            <a:off x="10599396" y="8881329"/>
            <a:ext cx="0" cy="382590"/>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p:nvPr/>
        </p:nvCxnSpPr>
        <p:spPr>
          <a:xfrm flipV="1">
            <a:off x="5103594" y="9886307"/>
            <a:ext cx="720079" cy="1189094"/>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1139225" y="11115808"/>
            <a:ext cx="7248128" cy="1384995"/>
          </a:xfrm>
          <a:prstGeom prst="rect">
            <a:avLst/>
          </a:prstGeom>
        </p:spPr>
        <p:txBody>
          <a:bodyPr wrap="square">
            <a:spAutoFit/>
          </a:bodyPr>
          <a:lstStyle/>
          <a:p>
            <a:r>
              <a:rPr lang="en-US" sz="2800" dirty="0" smtClean="0"/>
              <a:t>5) Make sure that the current trial showing is the average trial and press ‘EST’ to estimate the global parameters of the bleaching.</a:t>
            </a:r>
            <a:endParaRPr lang="en-US" sz="2800" dirty="0"/>
          </a:p>
        </p:txBody>
      </p:sp>
      <p:cxnSp>
        <p:nvCxnSpPr>
          <p:cNvPr id="25" name="Connecteur droit avec flèche 24"/>
          <p:cNvCxnSpPr/>
          <p:nvPr/>
        </p:nvCxnSpPr>
        <p:spPr>
          <a:xfrm flipH="1">
            <a:off x="12734478" y="8609620"/>
            <a:ext cx="1599412" cy="543417"/>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14343812" y="8259492"/>
            <a:ext cx="3887416" cy="3539430"/>
          </a:xfrm>
          <a:prstGeom prst="rect">
            <a:avLst/>
          </a:prstGeom>
        </p:spPr>
        <p:txBody>
          <a:bodyPr wrap="square">
            <a:spAutoFit/>
          </a:bodyPr>
          <a:lstStyle/>
          <a:p>
            <a:r>
              <a:rPr lang="en-US" sz="2800" dirty="0"/>
              <a:t>Alternatively, check ‘blank’ to make estimations only from the blank trials to avoid the specific patterns of the responses to be fitted by the bleaching exponentials.</a:t>
            </a:r>
          </a:p>
        </p:txBody>
      </p:sp>
      <p:cxnSp>
        <p:nvCxnSpPr>
          <p:cNvPr id="34" name="Connecteur droit avec flèche 33"/>
          <p:cNvCxnSpPr/>
          <p:nvPr/>
        </p:nvCxnSpPr>
        <p:spPr>
          <a:xfrm flipV="1">
            <a:off x="830988" y="9845369"/>
            <a:ext cx="235777" cy="2655434"/>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287016" y="12618640"/>
            <a:ext cx="17441172" cy="523220"/>
          </a:xfrm>
          <a:prstGeom prst="rect">
            <a:avLst/>
          </a:prstGeom>
        </p:spPr>
        <p:txBody>
          <a:bodyPr wrap="square">
            <a:spAutoFit/>
          </a:bodyPr>
          <a:lstStyle/>
          <a:p>
            <a:r>
              <a:rPr lang="en-US" sz="2800" dirty="0" smtClean="0"/>
              <a:t>6) Now only activate the correction. </a:t>
            </a:r>
            <a:endParaRPr lang="en-US" sz="2800" dirty="0"/>
          </a:p>
        </p:txBody>
      </p:sp>
      <p:cxnSp>
        <p:nvCxnSpPr>
          <p:cNvPr id="37" name="Connecteur droit avec flèche 36"/>
          <p:cNvCxnSpPr/>
          <p:nvPr/>
        </p:nvCxnSpPr>
        <p:spPr>
          <a:xfrm flipV="1">
            <a:off x="9519275" y="10947936"/>
            <a:ext cx="67629" cy="1492203"/>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6597252" y="12474624"/>
            <a:ext cx="11475740" cy="954107"/>
          </a:xfrm>
          <a:prstGeom prst="rect">
            <a:avLst/>
          </a:prstGeom>
        </p:spPr>
        <p:txBody>
          <a:bodyPr wrap="square">
            <a:spAutoFit/>
          </a:bodyPr>
          <a:lstStyle/>
          <a:p>
            <a:r>
              <a:rPr lang="en-US" sz="2800" dirty="0" smtClean="0"/>
              <a:t>7) It </a:t>
            </a:r>
            <a:r>
              <a:rPr lang="en-US" sz="2800" dirty="0"/>
              <a:t>can be useful to press ‘keep only bleach’ to show the estimated bleach pattern and check that it was properly estimated.</a:t>
            </a:r>
          </a:p>
        </p:txBody>
      </p:sp>
    </p:spTree>
    <p:extLst>
      <p:ext uri="{BB962C8B-B14F-4D97-AF65-F5344CB8AC3E}">
        <p14:creationId xmlns:p14="http://schemas.microsoft.com/office/powerpoint/2010/main" val="22559403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Installation</a:t>
            </a:r>
            <a:endParaRPr lang="fr-FR" dirty="0"/>
          </a:p>
        </p:txBody>
      </p:sp>
      <p:sp>
        <p:nvSpPr>
          <p:cNvPr id="3" name="Espace réservé du contenu 2"/>
          <p:cNvSpPr>
            <a:spLocks noGrp="1"/>
          </p:cNvSpPr>
          <p:nvPr>
            <p:ph idx="1"/>
          </p:nvPr>
        </p:nvSpPr>
        <p:spPr/>
        <p:txBody>
          <a:bodyPr>
            <a:normAutofit lnSpcReduction="10000"/>
          </a:bodyPr>
          <a:lstStyle/>
          <a:p>
            <a:r>
              <a:rPr lang="fr-FR" sz="6600" dirty="0" err="1" smtClean="0"/>
              <a:t>Unzip</a:t>
            </a:r>
            <a:r>
              <a:rPr lang="fr-FR" sz="6600" dirty="0" smtClean="0"/>
              <a:t> the program to a </a:t>
            </a:r>
            <a:r>
              <a:rPr lang="fr-FR" sz="6600" dirty="0" err="1" smtClean="0"/>
              <a:t>target</a:t>
            </a:r>
            <a:r>
              <a:rPr lang="fr-FR" sz="6600" dirty="0" smtClean="0"/>
              <a:t> location</a:t>
            </a:r>
          </a:p>
          <a:p>
            <a:r>
              <a:rPr lang="fr-FR" sz="6600" dirty="0" err="1" smtClean="0"/>
              <a:t>Run</a:t>
            </a:r>
            <a:r>
              <a:rPr lang="fr-FR" sz="6600" dirty="0" smtClean="0"/>
              <a:t> the </a:t>
            </a:r>
            <a:r>
              <a:rPr lang="fr-FR" sz="6600" dirty="0" err="1" smtClean="0"/>
              <a:t>function</a:t>
            </a:r>
            <a:r>
              <a:rPr lang="fr-FR" sz="6600" dirty="0" smtClean="0"/>
              <a:t> ‘</a:t>
            </a:r>
            <a:r>
              <a:rPr lang="fr-FR" sz="6600" dirty="0" err="1" smtClean="0"/>
              <a:t>optimage.m</a:t>
            </a:r>
            <a:r>
              <a:rPr lang="fr-FR" sz="6600" dirty="0" smtClean="0"/>
              <a:t>’ in Matlab</a:t>
            </a:r>
          </a:p>
          <a:p>
            <a:r>
              <a:rPr lang="en-US" sz="6600" dirty="0" smtClean="0"/>
              <a:t>Press the button ‘request a license number’ to get an identifier unique to your machine and send it to your provider</a:t>
            </a:r>
          </a:p>
          <a:p>
            <a:r>
              <a:rPr lang="en-US" sz="6600" dirty="0" smtClean="0"/>
              <a:t>Once your provider returned a license number to you, start again the program, press button ‘activate your license’ and copy the number there</a:t>
            </a:r>
            <a:endParaRPr lang="fr-FR" sz="6600" dirty="0" smtClean="0"/>
          </a:p>
          <a:p>
            <a:endParaRPr lang="fr-F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1)c Camera Noise removal</a:t>
            </a:r>
            <a:endParaRPr lang="fr-FR" dirty="0"/>
          </a:p>
        </p:txBody>
      </p:sp>
      <p:pic>
        <p:nvPicPr>
          <p:cNvPr id="4" name="Image 3"/>
          <p:cNvPicPr>
            <a:picLocks noChangeAspect="1"/>
          </p:cNvPicPr>
          <p:nvPr/>
        </p:nvPicPr>
        <p:blipFill>
          <a:blip r:embed="rId2"/>
          <a:stretch>
            <a:fillRect/>
          </a:stretch>
        </p:blipFill>
        <p:spPr>
          <a:xfrm>
            <a:off x="3023320" y="8226152"/>
            <a:ext cx="10924883" cy="2334171"/>
          </a:xfrm>
          <a:prstGeom prst="rect">
            <a:avLst/>
          </a:prstGeom>
        </p:spPr>
      </p:pic>
      <p:sp>
        <p:nvSpPr>
          <p:cNvPr id="5" name="Rectangle 4"/>
          <p:cNvSpPr/>
          <p:nvPr/>
        </p:nvSpPr>
        <p:spPr>
          <a:xfrm>
            <a:off x="914400" y="2203263"/>
            <a:ext cx="16404504" cy="5078313"/>
          </a:xfrm>
          <a:prstGeom prst="rect">
            <a:avLst/>
          </a:prstGeom>
        </p:spPr>
        <p:txBody>
          <a:bodyPr wrap="square">
            <a:spAutoFit/>
          </a:bodyPr>
          <a:lstStyle/>
          <a:p>
            <a:r>
              <a:rPr lang="en-US" dirty="0" smtClean="0"/>
              <a:t>This operation can remove a specific camera noise which is common to all pixels. </a:t>
            </a:r>
          </a:p>
          <a:p>
            <a:endParaRPr lang="en-US" dirty="0" smtClean="0"/>
          </a:p>
          <a:p>
            <a:r>
              <a:rPr lang="en-US" dirty="0" smtClean="0"/>
              <a:t>Select a region which is rather dark in the image (in such a region the ratio between camera noise and physiological signals is higher) and press ‘last selection’: time courses from this region will be subtracted everywhere to correct the noise.</a:t>
            </a:r>
          </a:p>
          <a:p>
            <a:endParaRPr lang="en-US" dirty="0" smtClean="0"/>
          </a:p>
          <a:p>
            <a:r>
              <a:rPr lang="en-US" dirty="0" smtClean="0"/>
              <a:t>If the camera noise is known to be high-frequency, set a value for high-passing the time courses, and that way avoid to subtract lower-frequency physiologically meaningful signals.</a:t>
            </a:r>
          </a:p>
        </p:txBody>
      </p:sp>
    </p:spTree>
    <p:extLst>
      <p:ext uri="{BB962C8B-B14F-4D97-AF65-F5344CB8AC3E}">
        <p14:creationId xmlns:p14="http://schemas.microsoft.com/office/powerpoint/2010/main" val="25502241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er 32"/>
          <p:cNvGrpSpPr/>
          <p:nvPr/>
        </p:nvGrpSpPr>
        <p:grpSpPr>
          <a:xfrm>
            <a:off x="3288987" y="5890261"/>
            <a:ext cx="9542205" cy="1990635"/>
            <a:chOff x="3360995" y="4638765"/>
            <a:chExt cx="9542205" cy="1990635"/>
          </a:xfrm>
        </p:grpSpPr>
        <p:pic>
          <p:nvPicPr>
            <p:cNvPr id="5" name="Image 4"/>
            <p:cNvPicPr>
              <a:picLocks noChangeAspect="1"/>
            </p:cNvPicPr>
            <p:nvPr/>
          </p:nvPicPr>
          <p:blipFill>
            <a:blip r:embed="rId2"/>
            <a:srcRect l="64865" t="16513" b="58738"/>
            <a:stretch>
              <a:fillRect/>
            </a:stretch>
          </p:blipFill>
          <p:spPr>
            <a:xfrm>
              <a:off x="9550546" y="4638765"/>
              <a:ext cx="3352654" cy="1990635"/>
            </a:xfrm>
            <a:prstGeom prst="rect">
              <a:avLst/>
            </a:prstGeom>
          </p:spPr>
        </p:pic>
        <p:pic>
          <p:nvPicPr>
            <p:cNvPr id="21" name="Image 20"/>
            <p:cNvPicPr>
              <a:picLocks noChangeAspect="1"/>
            </p:cNvPicPr>
            <p:nvPr/>
          </p:nvPicPr>
          <p:blipFill>
            <a:blip r:embed="rId3"/>
            <a:srcRect t="16513" r="35135" b="58738"/>
            <a:stretch>
              <a:fillRect/>
            </a:stretch>
          </p:blipFill>
          <p:spPr>
            <a:xfrm>
              <a:off x="3360995" y="4638765"/>
              <a:ext cx="6189551" cy="1990635"/>
            </a:xfrm>
            <a:prstGeom prst="rect">
              <a:avLst/>
            </a:prstGeom>
          </p:spPr>
        </p:pic>
      </p:grpSp>
      <p:sp>
        <p:nvSpPr>
          <p:cNvPr id="2" name="Titre 1"/>
          <p:cNvSpPr>
            <a:spLocks noGrp="1"/>
          </p:cNvSpPr>
          <p:nvPr>
            <p:ph type="title"/>
          </p:nvPr>
        </p:nvSpPr>
        <p:spPr/>
        <p:txBody>
          <a:bodyPr/>
          <a:lstStyle/>
          <a:p>
            <a:r>
              <a:rPr lang="fr-FR" dirty="0" smtClean="0"/>
              <a:t>1)c. </a:t>
            </a:r>
            <a:r>
              <a:rPr lang="fr-FR" dirty="0" err="1" smtClean="0"/>
              <a:t>Heart</a:t>
            </a:r>
            <a:r>
              <a:rPr lang="fr-FR" dirty="0" smtClean="0"/>
              <a:t> correction</a:t>
            </a:r>
            <a:endParaRPr lang="fr-FR" dirty="0"/>
          </a:p>
        </p:txBody>
      </p:sp>
      <p:cxnSp>
        <p:nvCxnSpPr>
          <p:cNvPr id="9" name="Connecteur droit avec flèche 8"/>
          <p:cNvCxnSpPr/>
          <p:nvPr/>
        </p:nvCxnSpPr>
        <p:spPr>
          <a:xfrm rot="16200000" flipV="1">
            <a:off x="7052692" y="6810020"/>
            <a:ext cx="990600" cy="304800"/>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3" name="Connecteur droit avec flèche 12"/>
          <p:cNvCxnSpPr/>
          <p:nvPr/>
        </p:nvCxnSpPr>
        <p:spPr>
          <a:xfrm rot="5400000" flipH="1" flipV="1">
            <a:off x="4576192" y="7762520"/>
            <a:ext cx="990600" cy="381000"/>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4" name="Connecteur droit avec flèche 13"/>
          <p:cNvCxnSpPr/>
          <p:nvPr/>
        </p:nvCxnSpPr>
        <p:spPr>
          <a:xfrm rot="10800000">
            <a:off x="12043792" y="6623596"/>
            <a:ext cx="1383748" cy="495300"/>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7" name="Connecteur droit avec flèche 16"/>
          <p:cNvCxnSpPr/>
          <p:nvPr/>
        </p:nvCxnSpPr>
        <p:spPr>
          <a:xfrm>
            <a:off x="8779746" y="5356860"/>
            <a:ext cx="148230" cy="533400"/>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9" name="ZoneTexte 18"/>
          <p:cNvSpPr txBox="1"/>
          <p:nvPr/>
        </p:nvSpPr>
        <p:spPr>
          <a:xfrm>
            <a:off x="673651" y="1828800"/>
            <a:ext cx="17039301" cy="1754326"/>
          </a:xfrm>
          <a:prstGeom prst="rect">
            <a:avLst/>
          </a:prstGeom>
          <a:noFill/>
        </p:spPr>
        <p:txBody>
          <a:bodyPr wrap="square" rtlCol="0">
            <a:spAutoFit/>
          </a:bodyPr>
          <a:lstStyle/>
          <a:p>
            <a:r>
              <a:rPr lang="fr-FR" dirty="0" err="1" smtClean="0"/>
              <a:t>Removal</a:t>
            </a:r>
            <a:r>
              <a:rPr lang="fr-FR" dirty="0" smtClean="0"/>
              <a:t> of </a:t>
            </a:r>
            <a:r>
              <a:rPr lang="fr-FR" dirty="0" err="1" smtClean="0"/>
              <a:t>heart</a:t>
            </a:r>
            <a:r>
              <a:rPr lang="fr-FR" dirty="0" smtClean="0"/>
              <a:t> beat artefact: the </a:t>
            </a:r>
            <a:r>
              <a:rPr lang="fr-FR" dirty="0" err="1" smtClean="0"/>
              <a:t>underlying</a:t>
            </a:r>
            <a:r>
              <a:rPr lang="fr-FR" dirty="0" smtClean="0"/>
              <a:t> </a:t>
            </a:r>
            <a:r>
              <a:rPr lang="fr-FR" dirty="0" err="1" smtClean="0"/>
              <a:t>method</a:t>
            </a:r>
            <a:r>
              <a:rPr lang="fr-FR" dirty="0" smtClean="0"/>
              <a:t> first </a:t>
            </a:r>
            <a:r>
              <a:rPr lang="fr-FR" dirty="0" err="1" smtClean="0"/>
              <a:t>estimates</a:t>
            </a:r>
            <a:r>
              <a:rPr lang="fr-FR" dirty="0" smtClean="0"/>
              <a:t> the phase of the </a:t>
            </a:r>
            <a:r>
              <a:rPr lang="fr-FR" dirty="0" err="1" smtClean="0"/>
              <a:t>heart</a:t>
            </a:r>
            <a:r>
              <a:rPr lang="fr-FR" dirty="0" smtClean="0"/>
              <a:t> pulsation, </a:t>
            </a:r>
            <a:r>
              <a:rPr lang="fr-FR" dirty="0" err="1" smtClean="0"/>
              <a:t>based</a:t>
            </a:r>
            <a:r>
              <a:rPr lang="fr-FR" dirty="0" smtClean="0"/>
              <a:t> on a </a:t>
            </a:r>
            <a:r>
              <a:rPr lang="fr-FR" dirty="0" err="1" smtClean="0"/>
              <a:t>selected</a:t>
            </a:r>
            <a:r>
              <a:rPr lang="fr-FR" dirty="0" smtClean="0"/>
              <a:t> </a:t>
            </a:r>
            <a:r>
              <a:rPr lang="fr-FR" dirty="0" err="1" smtClean="0"/>
              <a:t>sub-region</a:t>
            </a:r>
            <a:r>
              <a:rPr lang="fr-FR" dirty="0" smtClean="0"/>
              <a:t> </a:t>
            </a:r>
            <a:r>
              <a:rPr lang="fr-FR" dirty="0" err="1" smtClean="0"/>
              <a:t>that</a:t>
            </a:r>
            <a:r>
              <a:rPr lang="fr-FR" dirty="0" smtClean="0"/>
              <a:t> </a:t>
            </a:r>
            <a:r>
              <a:rPr lang="fr-FR" dirty="0" err="1" smtClean="0"/>
              <a:t>is</a:t>
            </a:r>
            <a:r>
              <a:rPr lang="fr-FR" dirty="0" smtClean="0"/>
              <a:t> </a:t>
            </a:r>
            <a:r>
              <a:rPr lang="fr-FR" dirty="0" err="1" smtClean="0"/>
              <a:t>strongly</a:t>
            </a:r>
            <a:r>
              <a:rPr lang="fr-FR" dirty="0" smtClean="0"/>
              <a:t> </a:t>
            </a:r>
            <a:r>
              <a:rPr lang="fr-FR" dirty="0" err="1" smtClean="0"/>
              <a:t>contaminated</a:t>
            </a:r>
            <a:r>
              <a:rPr lang="fr-FR" dirty="0" smtClean="0"/>
              <a:t>; </a:t>
            </a:r>
            <a:r>
              <a:rPr lang="fr-FR" dirty="0" err="1" smtClean="0"/>
              <a:t>then</a:t>
            </a:r>
            <a:r>
              <a:rPr lang="fr-FR" dirty="0" smtClean="0"/>
              <a:t> a </a:t>
            </a:r>
            <a:r>
              <a:rPr lang="fr-FR" dirty="0" err="1" smtClean="0"/>
              <a:t>general</a:t>
            </a:r>
            <a:r>
              <a:rPr lang="fr-FR" dirty="0" smtClean="0"/>
              <a:t> </a:t>
            </a:r>
            <a:r>
              <a:rPr lang="fr-FR" dirty="0" err="1" smtClean="0"/>
              <a:t>linear</a:t>
            </a:r>
            <a:r>
              <a:rPr lang="fr-FR" dirty="0" smtClean="0"/>
              <a:t> model </a:t>
            </a:r>
            <a:r>
              <a:rPr lang="fr-FR" dirty="0" err="1" smtClean="0"/>
              <a:t>estimates</a:t>
            </a:r>
            <a:r>
              <a:rPr lang="fr-FR" dirty="0" smtClean="0"/>
              <a:t> the </a:t>
            </a:r>
            <a:r>
              <a:rPr lang="fr-FR" dirty="0" err="1" smtClean="0"/>
              <a:t>specific</a:t>
            </a:r>
            <a:r>
              <a:rPr lang="fr-FR" dirty="0" smtClean="0"/>
              <a:t> </a:t>
            </a:r>
            <a:r>
              <a:rPr lang="fr-FR" dirty="0" err="1" smtClean="0"/>
              <a:t>shape</a:t>
            </a:r>
            <a:r>
              <a:rPr lang="fr-FR" dirty="0" smtClean="0"/>
              <a:t> of </a:t>
            </a:r>
            <a:r>
              <a:rPr lang="fr-FR" dirty="0" err="1" smtClean="0"/>
              <a:t>heart</a:t>
            </a:r>
            <a:r>
              <a:rPr lang="fr-FR" dirty="0" smtClean="0"/>
              <a:t> </a:t>
            </a:r>
            <a:r>
              <a:rPr lang="fr-FR" dirty="0" err="1" smtClean="0"/>
              <a:t>signals</a:t>
            </a:r>
            <a:r>
              <a:rPr lang="fr-FR" dirty="0" smtClean="0"/>
              <a:t> in </a:t>
            </a:r>
            <a:r>
              <a:rPr lang="fr-FR" dirty="0" err="1" smtClean="0"/>
              <a:t>every</a:t>
            </a:r>
            <a:r>
              <a:rPr lang="fr-FR" dirty="0" smtClean="0"/>
              <a:t> pixel.</a:t>
            </a:r>
            <a:endParaRPr lang="fr-FR" dirty="0"/>
          </a:p>
        </p:txBody>
      </p:sp>
      <p:grpSp>
        <p:nvGrpSpPr>
          <p:cNvPr id="27" name="Grouper 26"/>
          <p:cNvGrpSpPr/>
          <p:nvPr/>
        </p:nvGrpSpPr>
        <p:grpSpPr>
          <a:xfrm>
            <a:off x="8183632" y="9816512"/>
            <a:ext cx="4648200" cy="3666224"/>
            <a:chOff x="6172200" y="1549400"/>
            <a:chExt cx="4648200" cy="3666224"/>
          </a:xfrm>
        </p:grpSpPr>
        <p:pic>
          <p:nvPicPr>
            <p:cNvPr id="25" name="Image 24"/>
            <p:cNvPicPr>
              <a:picLocks noChangeAspect="1"/>
            </p:cNvPicPr>
            <p:nvPr/>
          </p:nvPicPr>
          <p:blipFill>
            <a:blip r:embed="rId4"/>
            <a:srcRect l="32110" r="39908" b="69866"/>
            <a:stretch>
              <a:fillRect/>
            </a:stretch>
          </p:blipFill>
          <p:spPr>
            <a:xfrm>
              <a:off x="6172200" y="1549400"/>
              <a:ext cx="4648200" cy="3666224"/>
            </a:xfrm>
            <a:prstGeom prst="rect">
              <a:avLst/>
            </a:prstGeom>
          </p:spPr>
        </p:pic>
        <p:sp>
          <p:nvSpPr>
            <p:cNvPr id="26" name="Rectangle 25"/>
            <p:cNvSpPr/>
            <p:nvPr/>
          </p:nvSpPr>
          <p:spPr>
            <a:xfrm>
              <a:off x="6400800" y="2243666"/>
              <a:ext cx="4191000" cy="304800"/>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cxnSp>
        <p:nvCxnSpPr>
          <p:cNvPr id="18" name="Connecteur droit avec flèche 17"/>
          <p:cNvCxnSpPr/>
          <p:nvPr/>
        </p:nvCxnSpPr>
        <p:spPr>
          <a:xfrm flipH="1">
            <a:off x="11376248" y="9459117"/>
            <a:ext cx="216024" cy="1051661"/>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12598" y="8477684"/>
            <a:ext cx="5824103" cy="2677656"/>
          </a:xfrm>
          <a:prstGeom prst="rect">
            <a:avLst/>
          </a:prstGeom>
        </p:spPr>
        <p:txBody>
          <a:bodyPr wrap="square">
            <a:spAutoFit/>
          </a:bodyPr>
          <a:lstStyle/>
          <a:p>
            <a:r>
              <a:rPr lang="en-US" sz="2800" dirty="0" smtClean="0"/>
              <a:t>1) Draw a region of interest on a blood vessel or any place in the image that has a lot of heart contamination. Then choose option ‘last selection’ to use this region for estimating the phase of the heart pulsation.</a:t>
            </a:r>
            <a:endParaRPr lang="en-US" sz="2800" dirty="0"/>
          </a:p>
        </p:txBody>
      </p:sp>
      <p:sp>
        <p:nvSpPr>
          <p:cNvPr id="23" name="Rectangle 22"/>
          <p:cNvSpPr/>
          <p:nvPr/>
        </p:nvSpPr>
        <p:spPr>
          <a:xfrm>
            <a:off x="6533050" y="7674390"/>
            <a:ext cx="5891742" cy="2246769"/>
          </a:xfrm>
          <a:prstGeom prst="rect">
            <a:avLst/>
          </a:prstGeom>
        </p:spPr>
        <p:txBody>
          <a:bodyPr wrap="square">
            <a:spAutoFit/>
          </a:bodyPr>
          <a:lstStyle/>
          <a:p>
            <a:r>
              <a:rPr lang="en-US" sz="2800" dirty="0" smtClean="0"/>
              <a:t>2) Give an </a:t>
            </a:r>
            <a:r>
              <a:rPr lang="en-US" sz="2800" dirty="0" err="1" smtClean="0"/>
              <a:t>approximative</a:t>
            </a:r>
            <a:r>
              <a:rPr lang="en-US" sz="2800" dirty="0" smtClean="0"/>
              <a:t> value of the heart frequency. Note that </a:t>
            </a:r>
            <a:r>
              <a:rPr lang="fr-FR" sz="2800" dirty="0" err="1"/>
              <a:t>it</a:t>
            </a:r>
            <a:r>
              <a:rPr lang="fr-FR" sz="2800" dirty="0"/>
              <a:t> </a:t>
            </a:r>
            <a:r>
              <a:rPr lang="fr-FR" sz="2800" dirty="0" err="1"/>
              <a:t>is</a:t>
            </a:r>
            <a:r>
              <a:rPr lang="fr-FR" sz="2800" dirty="0"/>
              <a:t> </a:t>
            </a:r>
            <a:r>
              <a:rPr lang="fr-FR" sz="2800" dirty="0" err="1"/>
              <a:t>necessary</a:t>
            </a:r>
            <a:r>
              <a:rPr lang="fr-FR" sz="2800" dirty="0"/>
              <a:t> </a:t>
            </a:r>
            <a:r>
              <a:rPr lang="fr-FR" sz="2800" dirty="0" err="1"/>
              <a:t>that</a:t>
            </a:r>
            <a:r>
              <a:rPr lang="fr-FR" sz="2800" dirty="0"/>
              <a:t> the frame duration has been </a:t>
            </a:r>
            <a:r>
              <a:rPr lang="fr-FR" sz="2800" dirty="0" err="1"/>
              <a:t>defined</a:t>
            </a:r>
            <a:r>
              <a:rPr lang="fr-FR" sz="2800" dirty="0"/>
              <a:t> </a:t>
            </a:r>
            <a:r>
              <a:rPr lang="fr-FR" sz="2800" dirty="0" err="1"/>
              <a:t>accurately</a:t>
            </a:r>
            <a:r>
              <a:rPr lang="fr-FR" sz="2800" dirty="0"/>
              <a:t> </a:t>
            </a:r>
            <a:r>
              <a:rPr lang="fr-FR" sz="2800" dirty="0" err="1" smtClean="0"/>
              <a:t>before</a:t>
            </a:r>
            <a:r>
              <a:rPr lang="fr-FR" sz="2800" dirty="0" smtClean="0"/>
              <a:t> (</a:t>
            </a:r>
            <a:r>
              <a:rPr lang="fr-FR" sz="2800" dirty="0" err="1" smtClean="0"/>
              <a:t>here</a:t>
            </a:r>
            <a:r>
              <a:rPr lang="fr-FR" sz="2800" dirty="0" smtClean="0"/>
              <a:t>).</a:t>
            </a:r>
            <a:endParaRPr lang="fr-FR" sz="2800" dirty="0"/>
          </a:p>
          <a:p>
            <a:endParaRPr lang="en-US" sz="2800" dirty="0"/>
          </a:p>
        </p:txBody>
      </p:sp>
      <p:sp>
        <p:nvSpPr>
          <p:cNvPr id="28" name="Rectangle 27"/>
          <p:cNvSpPr/>
          <p:nvPr/>
        </p:nvSpPr>
        <p:spPr>
          <a:xfrm>
            <a:off x="6196196" y="3910666"/>
            <a:ext cx="6336084" cy="2246769"/>
          </a:xfrm>
          <a:prstGeom prst="rect">
            <a:avLst/>
          </a:prstGeom>
        </p:spPr>
        <p:txBody>
          <a:bodyPr wrap="square">
            <a:spAutoFit/>
          </a:bodyPr>
          <a:lstStyle/>
          <a:p>
            <a:r>
              <a:rPr lang="en-US" sz="2800" dirty="0" smtClean="0"/>
              <a:t>3) number of harmonics to use (1 would result in a sine wave estimation, more harmonics capture more high frequencies).</a:t>
            </a:r>
            <a:endParaRPr lang="fr-FR" sz="2800" dirty="0"/>
          </a:p>
          <a:p>
            <a:endParaRPr lang="en-US" sz="2800" dirty="0"/>
          </a:p>
        </p:txBody>
      </p:sp>
      <p:sp>
        <p:nvSpPr>
          <p:cNvPr id="29" name="Rectangle 28"/>
          <p:cNvSpPr/>
          <p:nvPr/>
        </p:nvSpPr>
        <p:spPr>
          <a:xfrm>
            <a:off x="12969715" y="3750648"/>
            <a:ext cx="5247293" cy="2246769"/>
          </a:xfrm>
          <a:prstGeom prst="rect">
            <a:avLst/>
          </a:prstGeom>
        </p:spPr>
        <p:txBody>
          <a:bodyPr wrap="square">
            <a:spAutoFit/>
          </a:bodyPr>
          <a:lstStyle/>
          <a:p>
            <a:r>
              <a:rPr lang="en-US" sz="2800" dirty="0" smtClean="0"/>
              <a:t>4) ‘precision’ parameter: the higher this parameter, the more fluctuations in the frequency are allowed.</a:t>
            </a:r>
            <a:endParaRPr lang="fr-FR" sz="2800" dirty="0"/>
          </a:p>
          <a:p>
            <a:endParaRPr lang="en-US" sz="2800" dirty="0"/>
          </a:p>
        </p:txBody>
      </p:sp>
      <p:cxnSp>
        <p:nvCxnSpPr>
          <p:cNvPr id="31" name="Connecteur droit avec flèche 30"/>
          <p:cNvCxnSpPr/>
          <p:nvPr/>
        </p:nvCxnSpPr>
        <p:spPr>
          <a:xfrm flipH="1">
            <a:off x="10944200" y="4755091"/>
            <a:ext cx="1807199" cy="945540"/>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13585143" y="6635465"/>
            <a:ext cx="4631865" cy="3539430"/>
          </a:xfrm>
          <a:prstGeom prst="rect">
            <a:avLst/>
          </a:prstGeom>
        </p:spPr>
        <p:txBody>
          <a:bodyPr wrap="square">
            <a:spAutoFit/>
          </a:bodyPr>
          <a:lstStyle/>
          <a:p>
            <a:r>
              <a:rPr lang="en-US" sz="2800" dirty="0" smtClean="0"/>
              <a:t>5) ‘keep’ keeps only the estimated heart artefact: use this option to double-check that the estimation was accurate. Then select ‘</a:t>
            </a:r>
            <a:r>
              <a:rPr lang="en-US" sz="2800" dirty="0" err="1" smtClean="0"/>
              <a:t>rm</a:t>
            </a:r>
            <a:r>
              <a:rPr lang="en-US" sz="2800" dirty="0" smtClean="0"/>
              <a:t>’ to remove this artefact from the data.</a:t>
            </a:r>
            <a:endParaRPr lang="fr-FR" sz="2800" dirty="0"/>
          </a:p>
          <a:p>
            <a:endParaRPr lang="en-US" sz="28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1)c Motion correction</a:t>
            </a:r>
            <a:endParaRPr lang="fr-FR" dirty="0"/>
          </a:p>
        </p:txBody>
      </p:sp>
      <p:pic>
        <p:nvPicPr>
          <p:cNvPr id="4" name="Image 3"/>
          <p:cNvPicPr>
            <a:picLocks noChangeAspect="1"/>
          </p:cNvPicPr>
          <p:nvPr/>
        </p:nvPicPr>
        <p:blipFill rotWithShape="1">
          <a:blip r:embed="rId2"/>
          <a:srcRect t="6878"/>
          <a:stretch/>
        </p:blipFill>
        <p:spPr>
          <a:xfrm>
            <a:off x="1163266" y="8442176"/>
            <a:ext cx="15841760" cy="974804"/>
          </a:xfrm>
          <a:prstGeom prst="rect">
            <a:avLst/>
          </a:prstGeom>
        </p:spPr>
      </p:pic>
      <p:sp>
        <p:nvSpPr>
          <p:cNvPr id="5" name="Rectangle 4"/>
          <p:cNvSpPr/>
          <p:nvPr/>
        </p:nvSpPr>
        <p:spPr>
          <a:xfrm>
            <a:off x="914400" y="1742892"/>
            <a:ext cx="16404504" cy="2308324"/>
          </a:xfrm>
          <a:prstGeom prst="rect">
            <a:avLst/>
          </a:prstGeom>
        </p:spPr>
        <p:txBody>
          <a:bodyPr wrap="square">
            <a:spAutoFit/>
          </a:bodyPr>
          <a:lstStyle/>
          <a:p>
            <a:r>
              <a:rPr lang="en-US" dirty="0" smtClean="0"/>
              <a:t>This </a:t>
            </a:r>
            <a:r>
              <a:rPr lang="en-US" dirty="0" err="1" smtClean="0"/>
              <a:t>coregisters</a:t>
            </a:r>
            <a:r>
              <a:rPr lang="en-US" dirty="0" smtClean="0"/>
              <a:t> and resamples the frames in a movie to correct for motion artefacts. This computation can take time.</a:t>
            </a:r>
          </a:p>
          <a:p>
            <a:r>
              <a:rPr lang="en-US" dirty="0" smtClean="0"/>
              <a:t>It is often preferable to create a whole new data set with all trials </a:t>
            </a:r>
            <a:r>
              <a:rPr lang="en-US" dirty="0" err="1" smtClean="0"/>
              <a:t>coregistered</a:t>
            </a:r>
            <a:r>
              <a:rPr lang="en-US" dirty="0" smtClean="0"/>
              <a:t> together from the ‘Trial &gt; </a:t>
            </a:r>
            <a:r>
              <a:rPr lang="en-US" dirty="0" err="1" smtClean="0"/>
              <a:t>coregister</a:t>
            </a:r>
            <a:r>
              <a:rPr lang="en-US" dirty="0" smtClean="0"/>
              <a:t> trials’ menu rather than using this option.</a:t>
            </a:r>
          </a:p>
        </p:txBody>
      </p:sp>
      <p:sp>
        <p:nvSpPr>
          <p:cNvPr id="6" name="Rectangle 5"/>
          <p:cNvSpPr/>
          <p:nvPr/>
        </p:nvSpPr>
        <p:spPr>
          <a:xfrm>
            <a:off x="2138364" y="4836585"/>
            <a:ext cx="8352928" cy="2862322"/>
          </a:xfrm>
          <a:prstGeom prst="rect">
            <a:avLst/>
          </a:prstGeom>
        </p:spPr>
        <p:txBody>
          <a:bodyPr wrap="square">
            <a:spAutoFit/>
          </a:bodyPr>
          <a:lstStyle/>
          <a:p>
            <a:r>
              <a:rPr lang="en-US" dirty="0" smtClean="0"/>
              <a:t>The motion can be estimated from a sub-part of the image only. This can increase computation speed, or avoid </a:t>
            </a:r>
            <a:r>
              <a:rPr lang="en-US" dirty="0" err="1" smtClean="0"/>
              <a:t>misestimation</a:t>
            </a:r>
            <a:r>
              <a:rPr lang="en-US" dirty="0" smtClean="0"/>
              <a:t> due to high noises or high physiological signals in some parts of the image.</a:t>
            </a:r>
          </a:p>
        </p:txBody>
      </p:sp>
      <p:cxnSp>
        <p:nvCxnSpPr>
          <p:cNvPr id="7" name="Connecteur droit avec flèche 6"/>
          <p:cNvCxnSpPr/>
          <p:nvPr/>
        </p:nvCxnSpPr>
        <p:spPr>
          <a:xfrm>
            <a:off x="6949158" y="7773703"/>
            <a:ext cx="216024" cy="601267"/>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1713196" y="5810352"/>
            <a:ext cx="5688632" cy="1754326"/>
          </a:xfrm>
          <a:prstGeom prst="rect">
            <a:avLst/>
          </a:prstGeom>
        </p:spPr>
        <p:txBody>
          <a:bodyPr wrap="square">
            <a:spAutoFit/>
          </a:bodyPr>
          <a:lstStyle/>
          <a:p>
            <a:r>
              <a:rPr lang="en-US" dirty="0" smtClean="0"/>
              <a:t>Limit to the amplitude of the motion, expressed as a fraction of the frame size</a:t>
            </a:r>
          </a:p>
        </p:txBody>
      </p:sp>
      <p:cxnSp>
        <p:nvCxnSpPr>
          <p:cNvPr id="9" name="Connecteur droit avec flèche 8"/>
          <p:cNvCxnSpPr/>
          <p:nvPr/>
        </p:nvCxnSpPr>
        <p:spPr>
          <a:xfrm flipH="1">
            <a:off x="12096328" y="7631701"/>
            <a:ext cx="230460" cy="676246"/>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0656168" y="10146175"/>
            <a:ext cx="5688632" cy="2862322"/>
          </a:xfrm>
          <a:prstGeom prst="rect">
            <a:avLst/>
          </a:prstGeom>
        </p:spPr>
        <p:txBody>
          <a:bodyPr wrap="square">
            <a:spAutoFit/>
          </a:bodyPr>
          <a:lstStyle/>
          <a:p>
            <a:r>
              <a:rPr lang="en-US" dirty="0" smtClean="0"/>
              <a:t>How many frames to take (counted from the first frame) to compute a reference image to which all frames will be aligned.</a:t>
            </a:r>
          </a:p>
        </p:txBody>
      </p:sp>
      <p:cxnSp>
        <p:nvCxnSpPr>
          <p:cNvPr id="13" name="Connecteur droit avec flèche 12"/>
          <p:cNvCxnSpPr/>
          <p:nvPr/>
        </p:nvCxnSpPr>
        <p:spPr>
          <a:xfrm flipV="1">
            <a:off x="14140172" y="9430163"/>
            <a:ext cx="201588" cy="658626"/>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79944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1)c Masking</a:t>
            </a:r>
            <a:endParaRPr lang="fr-FR" dirty="0"/>
          </a:p>
        </p:txBody>
      </p:sp>
      <p:pic>
        <p:nvPicPr>
          <p:cNvPr id="4" name="Image 3"/>
          <p:cNvPicPr>
            <a:picLocks noChangeAspect="1"/>
          </p:cNvPicPr>
          <p:nvPr/>
        </p:nvPicPr>
        <p:blipFill>
          <a:blip r:embed="rId2"/>
          <a:stretch>
            <a:fillRect/>
          </a:stretch>
        </p:blipFill>
        <p:spPr>
          <a:xfrm>
            <a:off x="2891458" y="7822646"/>
            <a:ext cx="11076348" cy="2775173"/>
          </a:xfrm>
          <a:prstGeom prst="rect">
            <a:avLst/>
          </a:prstGeom>
        </p:spPr>
      </p:pic>
      <p:pic>
        <p:nvPicPr>
          <p:cNvPr id="5" name="Image 4"/>
          <p:cNvPicPr>
            <a:picLocks noChangeAspect="1"/>
          </p:cNvPicPr>
          <p:nvPr/>
        </p:nvPicPr>
        <p:blipFill>
          <a:blip r:embed="rId3"/>
          <a:stretch>
            <a:fillRect/>
          </a:stretch>
        </p:blipFill>
        <p:spPr>
          <a:xfrm>
            <a:off x="11244386" y="7788180"/>
            <a:ext cx="1872208" cy="3245161"/>
          </a:xfrm>
          <a:prstGeom prst="rect">
            <a:avLst/>
          </a:prstGeom>
        </p:spPr>
      </p:pic>
      <p:sp>
        <p:nvSpPr>
          <p:cNvPr id="6" name="Rectangle 5"/>
          <p:cNvSpPr/>
          <p:nvPr/>
        </p:nvSpPr>
        <p:spPr>
          <a:xfrm>
            <a:off x="1667322" y="3833664"/>
            <a:ext cx="8136904" cy="2862322"/>
          </a:xfrm>
          <a:prstGeom prst="rect">
            <a:avLst/>
          </a:prstGeom>
        </p:spPr>
        <p:txBody>
          <a:bodyPr wrap="square">
            <a:spAutoFit/>
          </a:bodyPr>
          <a:lstStyle/>
          <a:p>
            <a:r>
              <a:rPr lang="en-US" dirty="0" smtClean="0"/>
              <a:t>Choose how to select the mask:</a:t>
            </a:r>
          </a:p>
          <a:p>
            <a:pPr marL="571500" indent="-571500">
              <a:buFontTx/>
              <a:buChar char="-"/>
            </a:pPr>
            <a:r>
              <a:rPr lang="en-US" dirty="0" smtClean="0"/>
              <a:t>All pixels whose average value is above a fixed threshold</a:t>
            </a:r>
          </a:p>
          <a:p>
            <a:pPr marL="571500" indent="-571500">
              <a:buFontTx/>
              <a:buChar char="-"/>
            </a:pPr>
            <a:r>
              <a:rPr lang="en-US" dirty="0" smtClean="0"/>
              <a:t>Manual selection of pixel indices</a:t>
            </a:r>
          </a:p>
          <a:p>
            <a:pPr marL="571500" indent="-571500">
              <a:buFontTx/>
              <a:buChar char="-"/>
            </a:pPr>
            <a:r>
              <a:rPr lang="en-US" dirty="0" smtClean="0"/>
              <a:t>Manual selection of a ROI</a:t>
            </a:r>
          </a:p>
        </p:txBody>
      </p:sp>
      <p:cxnSp>
        <p:nvCxnSpPr>
          <p:cNvPr id="7" name="Connecteur droit avec flèche 6"/>
          <p:cNvCxnSpPr/>
          <p:nvPr/>
        </p:nvCxnSpPr>
        <p:spPr>
          <a:xfrm>
            <a:off x="4922118" y="6791044"/>
            <a:ext cx="201588" cy="820973"/>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1625114" y="3833664"/>
            <a:ext cx="5688632" cy="3416320"/>
          </a:xfrm>
          <a:prstGeom prst="rect">
            <a:avLst/>
          </a:prstGeom>
        </p:spPr>
        <p:txBody>
          <a:bodyPr wrap="square">
            <a:spAutoFit/>
          </a:bodyPr>
          <a:lstStyle/>
          <a:p>
            <a:r>
              <a:rPr lang="en-US" dirty="0" smtClean="0"/>
              <a:t>What value to use outside of the mask:</a:t>
            </a:r>
          </a:p>
          <a:p>
            <a:pPr marL="571500" indent="-571500">
              <a:buFontTx/>
              <a:buChar char="-"/>
            </a:pPr>
            <a:r>
              <a:rPr lang="en-US" dirty="0" smtClean="0"/>
              <a:t>A fixed value (</a:t>
            </a:r>
            <a:r>
              <a:rPr lang="en-US" dirty="0" err="1" smtClean="0"/>
              <a:t>NaN</a:t>
            </a:r>
            <a:r>
              <a:rPr lang="en-US" dirty="0" smtClean="0"/>
              <a:t>, 0 or 1)</a:t>
            </a:r>
          </a:p>
          <a:p>
            <a:pPr marL="571500" indent="-571500">
              <a:buFontTx/>
              <a:buChar char="-"/>
            </a:pPr>
            <a:r>
              <a:rPr lang="en-US" dirty="0" smtClean="0"/>
              <a:t>The minimum, maximum or average value inside the mask.</a:t>
            </a:r>
          </a:p>
        </p:txBody>
      </p:sp>
      <p:cxnSp>
        <p:nvCxnSpPr>
          <p:cNvPr id="9" name="Connecteur droit avec flèche 8"/>
          <p:cNvCxnSpPr/>
          <p:nvPr/>
        </p:nvCxnSpPr>
        <p:spPr>
          <a:xfrm flipH="1">
            <a:off x="12540530" y="7189769"/>
            <a:ext cx="312812" cy="598411"/>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000028" y="1824454"/>
            <a:ext cx="16404504" cy="646331"/>
          </a:xfrm>
          <a:prstGeom prst="rect">
            <a:avLst/>
          </a:prstGeom>
        </p:spPr>
        <p:txBody>
          <a:bodyPr wrap="square">
            <a:spAutoFit/>
          </a:bodyPr>
          <a:lstStyle/>
          <a:p>
            <a:r>
              <a:rPr lang="en-US" dirty="0" smtClean="0"/>
              <a:t>Keep only a part of the image.</a:t>
            </a:r>
          </a:p>
        </p:txBody>
      </p:sp>
    </p:spTree>
    <p:extLst>
      <p:ext uri="{BB962C8B-B14F-4D97-AF65-F5344CB8AC3E}">
        <p14:creationId xmlns:p14="http://schemas.microsoft.com/office/powerpoint/2010/main" val="12496159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1)c Spatial and temporal filtering</a:t>
            </a:r>
            <a:endParaRPr lang="fr-FR" dirty="0"/>
          </a:p>
        </p:txBody>
      </p:sp>
      <p:sp>
        <p:nvSpPr>
          <p:cNvPr id="5" name="Rectangle 4"/>
          <p:cNvSpPr/>
          <p:nvPr/>
        </p:nvSpPr>
        <p:spPr>
          <a:xfrm>
            <a:off x="760884" y="3374490"/>
            <a:ext cx="7056784" cy="1200329"/>
          </a:xfrm>
          <a:prstGeom prst="rect">
            <a:avLst/>
          </a:prstGeom>
        </p:spPr>
        <p:txBody>
          <a:bodyPr wrap="square">
            <a:spAutoFit/>
          </a:bodyPr>
          <a:lstStyle/>
          <a:p>
            <a:r>
              <a:rPr lang="en-US" dirty="0" smtClean="0"/>
              <a:t>Spatial low-pass and high-pass </a:t>
            </a:r>
            <a:br>
              <a:rPr lang="en-US" dirty="0" smtClean="0"/>
            </a:br>
            <a:r>
              <a:rPr lang="en-US" dirty="0" smtClean="0"/>
              <a:t>cutoff distances expressed in pixels</a:t>
            </a:r>
          </a:p>
        </p:txBody>
      </p:sp>
      <p:cxnSp>
        <p:nvCxnSpPr>
          <p:cNvPr id="6" name="Connecteur droit avec flèche 5"/>
          <p:cNvCxnSpPr/>
          <p:nvPr/>
        </p:nvCxnSpPr>
        <p:spPr>
          <a:xfrm>
            <a:off x="5585420" y="4583525"/>
            <a:ext cx="360040" cy="820973"/>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8" name="Connecteur droit avec flèche 7"/>
          <p:cNvCxnSpPr/>
          <p:nvPr/>
        </p:nvCxnSpPr>
        <p:spPr>
          <a:xfrm flipH="1">
            <a:off x="5297388" y="4583525"/>
            <a:ext cx="288032" cy="820973"/>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8609756" y="3315168"/>
            <a:ext cx="7056784" cy="1200329"/>
          </a:xfrm>
          <a:prstGeom prst="rect">
            <a:avLst/>
          </a:prstGeom>
        </p:spPr>
        <p:txBody>
          <a:bodyPr wrap="square">
            <a:spAutoFit/>
          </a:bodyPr>
          <a:lstStyle/>
          <a:p>
            <a:r>
              <a:rPr lang="en-US" dirty="0" smtClean="0"/>
              <a:t>Temporal low-pass and high-pass cutoff periods expressed in seconds</a:t>
            </a:r>
          </a:p>
        </p:txBody>
      </p:sp>
      <p:cxnSp>
        <p:nvCxnSpPr>
          <p:cNvPr id="12" name="Connecteur droit avec flèche 11"/>
          <p:cNvCxnSpPr/>
          <p:nvPr/>
        </p:nvCxnSpPr>
        <p:spPr>
          <a:xfrm>
            <a:off x="9473852" y="4583525"/>
            <a:ext cx="360040" cy="820973"/>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3" name="Connecteur droit avec flèche 12"/>
          <p:cNvCxnSpPr/>
          <p:nvPr/>
        </p:nvCxnSpPr>
        <p:spPr>
          <a:xfrm flipH="1">
            <a:off x="9185820" y="4583525"/>
            <a:ext cx="288032" cy="820973"/>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14" name="Image 13"/>
          <p:cNvPicPr>
            <a:picLocks noChangeAspect="1"/>
          </p:cNvPicPr>
          <p:nvPr/>
        </p:nvPicPr>
        <p:blipFill>
          <a:blip r:embed="rId2"/>
          <a:stretch>
            <a:fillRect/>
          </a:stretch>
        </p:blipFill>
        <p:spPr>
          <a:xfrm>
            <a:off x="976908" y="5710899"/>
            <a:ext cx="16654536" cy="733680"/>
          </a:xfrm>
          <a:prstGeom prst="rect">
            <a:avLst/>
          </a:prstGeom>
        </p:spPr>
      </p:pic>
      <p:cxnSp>
        <p:nvCxnSpPr>
          <p:cNvPr id="15" name="Connecteur droit avec flèche 14"/>
          <p:cNvCxnSpPr/>
          <p:nvPr/>
        </p:nvCxnSpPr>
        <p:spPr>
          <a:xfrm flipV="1">
            <a:off x="11058028" y="6750981"/>
            <a:ext cx="382116" cy="683083"/>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1" name="Connecteur droit avec flèche 20"/>
          <p:cNvCxnSpPr/>
          <p:nvPr/>
        </p:nvCxnSpPr>
        <p:spPr>
          <a:xfrm flipH="1">
            <a:off x="11066362" y="6561840"/>
            <a:ext cx="4816202" cy="0"/>
          </a:xfrm>
          <a:prstGeom prst="straightConnector1">
            <a:avLst/>
          </a:prstGeom>
          <a:ln w="381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3353172" y="7434064"/>
            <a:ext cx="13033448" cy="5078313"/>
          </a:xfrm>
          <a:prstGeom prst="rect">
            <a:avLst/>
          </a:prstGeom>
        </p:spPr>
        <p:txBody>
          <a:bodyPr wrap="square">
            <a:spAutoFit/>
          </a:bodyPr>
          <a:lstStyle/>
          <a:p>
            <a:r>
              <a:rPr lang="en-US" dirty="0" smtClean="0"/>
              <a:t>Options:</a:t>
            </a:r>
          </a:p>
          <a:p>
            <a:pPr marL="571500" indent="-571500">
              <a:buFontTx/>
              <a:buChar char="-"/>
            </a:pPr>
            <a:r>
              <a:rPr lang="en-US" dirty="0" smtClean="0"/>
              <a:t>d: Use a </a:t>
            </a:r>
            <a:r>
              <a:rPr lang="en-US" dirty="0" err="1" smtClean="0"/>
              <a:t>detrend</a:t>
            </a:r>
            <a:r>
              <a:rPr lang="en-US" dirty="0" smtClean="0"/>
              <a:t> to minimize edge effects of the temporal filter</a:t>
            </a:r>
          </a:p>
          <a:p>
            <a:pPr marL="571500" indent="-571500">
              <a:buFontTx/>
              <a:buChar char="-"/>
            </a:pPr>
            <a:r>
              <a:rPr lang="en-US" dirty="0" smtClean="0"/>
              <a:t>z: If a high-pass is applied, keep the mean rather than make the mean zero</a:t>
            </a:r>
          </a:p>
          <a:p>
            <a:pPr marL="571500" indent="-571500">
              <a:buFontTx/>
              <a:buChar char="-"/>
            </a:pPr>
            <a:r>
              <a:rPr lang="en-US" dirty="0" err="1" smtClean="0"/>
              <a:t>ph</a:t>
            </a:r>
            <a:r>
              <a:rPr lang="en-US" dirty="0" smtClean="0"/>
              <a:t>: (special) get the phase of the signal after temporal filter has been applied</a:t>
            </a:r>
          </a:p>
          <a:p>
            <a:pPr marL="571500" indent="-571500">
              <a:buFontTx/>
              <a:buChar char="-"/>
            </a:pPr>
            <a:r>
              <a:rPr lang="en-US" dirty="0" smtClean="0"/>
              <a:t>s: ‘sharp cut-off’ -  the transfer function of the filter has a sharper cut-off frequency, but this can cause enhanced oscillations near this frequency</a:t>
            </a:r>
          </a:p>
        </p:txBody>
      </p:sp>
    </p:spTree>
    <p:extLst>
      <p:ext uri="{BB962C8B-B14F-4D97-AF65-F5344CB8AC3E}">
        <p14:creationId xmlns:p14="http://schemas.microsoft.com/office/powerpoint/2010/main" val="3331265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1)c Temporal </a:t>
            </a:r>
            <a:r>
              <a:rPr lang="en-US" dirty="0" err="1" smtClean="0"/>
              <a:t>Detrending</a:t>
            </a:r>
            <a:endParaRPr lang="fr-FR" dirty="0"/>
          </a:p>
        </p:txBody>
      </p:sp>
      <p:pic>
        <p:nvPicPr>
          <p:cNvPr id="4" name="Image 3"/>
          <p:cNvPicPr>
            <a:picLocks noChangeAspect="1"/>
          </p:cNvPicPr>
          <p:nvPr/>
        </p:nvPicPr>
        <p:blipFill>
          <a:blip r:embed="rId2"/>
          <a:stretch>
            <a:fillRect/>
          </a:stretch>
        </p:blipFill>
        <p:spPr>
          <a:xfrm>
            <a:off x="2015208" y="4985792"/>
            <a:ext cx="13036717" cy="1833736"/>
          </a:xfrm>
          <a:prstGeom prst="rect">
            <a:avLst/>
          </a:prstGeom>
        </p:spPr>
      </p:pic>
      <p:sp>
        <p:nvSpPr>
          <p:cNvPr id="5" name="Rectangle 4"/>
          <p:cNvSpPr/>
          <p:nvPr/>
        </p:nvSpPr>
        <p:spPr>
          <a:xfrm>
            <a:off x="878632" y="2774325"/>
            <a:ext cx="15538176" cy="1200329"/>
          </a:xfrm>
          <a:prstGeom prst="rect">
            <a:avLst/>
          </a:prstGeom>
        </p:spPr>
        <p:txBody>
          <a:bodyPr wrap="square">
            <a:spAutoFit/>
          </a:bodyPr>
          <a:lstStyle/>
          <a:p>
            <a:r>
              <a:rPr lang="en-US" dirty="0" smtClean="0"/>
              <a:t>Remove a linear trend in the time courses. It is possible to specify specific frames from which this linear trend is estimated.</a:t>
            </a:r>
          </a:p>
        </p:txBody>
      </p:sp>
    </p:spTree>
    <p:extLst>
      <p:ext uri="{BB962C8B-B14F-4D97-AF65-F5344CB8AC3E}">
        <p14:creationId xmlns:p14="http://schemas.microsoft.com/office/powerpoint/2010/main" val="4013324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1)c Spatial and Temporal binning</a:t>
            </a:r>
            <a:endParaRPr lang="fr-FR" dirty="0"/>
          </a:p>
        </p:txBody>
      </p:sp>
      <p:pic>
        <p:nvPicPr>
          <p:cNvPr id="5" name="Image 4"/>
          <p:cNvPicPr>
            <a:picLocks noChangeAspect="1"/>
          </p:cNvPicPr>
          <p:nvPr/>
        </p:nvPicPr>
        <p:blipFill>
          <a:blip r:embed="rId2"/>
          <a:stretch>
            <a:fillRect/>
          </a:stretch>
        </p:blipFill>
        <p:spPr>
          <a:xfrm>
            <a:off x="2375057" y="5438031"/>
            <a:ext cx="13537886" cy="771897"/>
          </a:xfrm>
          <a:prstGeom prst="rect">
            <a:avLst/>
          </a:prstGeom>
        </p:spPr>
      </p:pic>
    </p:spTree>
    <p:extLst>
      <p:ext uri="{BB962C8B-B14F-4D97-AF65-F5344CB8AC3E}">
        <p14:creationId xmlns:p14="http://schemas.microsoft.com/office/powerpoint/2010/main" val="35079774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1)c Fourier Transform</a:t>
            </a:r>
            <a:endParaRPr lang="fr-FR" dirty="0"/>
          </a:p>
        </p:txBody>
      </p:sp>
      <p:cxnSp>
        <p:nvCxnSpPr>
          <p:cNvPr id="5" name="Connecteur droit avec flèche 4"/>
          <p:cNvCxnSpPr/>
          <p:nvPr/>
        </p:nvCxnSpPr>
        <p:spPr>
          <a:xfrm flipV="1">
            <a:off x="3599384" y="6240332"/>
            <a:ext cx="382116" cy="683083"/>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1799184" y="7218040"/>
            <a:ext cx="13033448" cy="1754326"/>
          </a:xfrm>
          <a:prstGeom prst="rect">
            <a:avLst/>
          </a:prstGeom>
        </p:spPr>
        <p:txBody>
          <a:bodyPr wrap="square">
            <a:spAutoFit/>
          </a:bodyPr>
          <a:lstStyle/>
          <a:p>
            <a:r>
              <a:rPr lang="en-US" dirty="0" smtClean="0"/>
              <a:t>Check ‘take norm’ to get the norm of the Fourier transform, otherwise the values remain complex (complex values can be visualized in the Image displays but not in the Time Courses displays)</a:t>
            </a:r>
          </a:p>
        </p:txBody>
      </p:sp>
      <p:pic>
        <p:nvPicPr>
          <p:cNvPr id="7" name="Image 6"/>
          <p:cNvPicPr>
            <a:picLocks noChangeAspect="1"/>
          </p:cNvPicPr>
          <p:nvPr/>
        </p:nvPicPr>
        <p:blipFill rotWithShape="1">
          <a:blip r:embed="rId2"/>
          <a:srcRect t="11952"/>
          <a:stretch/>
        </p:blipFill>
        <p:spPr>
          <a:xfrm>
            <a:off x="1196349" y="4945284"/>
            <a:ext cx="15895301" cy="765620"/>
          </a:xfrm>
          <a:prstGeom prst="rect">
            <a:avLst/>
          </a:prstGeom>
        </p:spPr>
      </p:pic>
    </p:spTree>
    <p:extLst>
      <p:ext uri="{BB962C8B-B14F-4D97-AF65-F5344CB8AC3E}">
        <p14:creationId xmlns:p14="http://schemas.microsoft.com/office/powerpoint/2010/main" val="31427979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1)c User-defined operation</a:t>
            </a:r>
            <a:endParaRPr lang="fr-FR" dirty="0"/>
          </a:p>
        </p:txBody>
      </p:sp>
      <p:sp>
        <p:nvSpPr>
          <p:cNvPr id="5" name="Rectangle 4"/>
          <p:cNvSpPr/>
          <p:nvPr/>
        </p:nvSpPr>
        <p:spPr>
          <a:xfrm>
            <a:off x="833190" y="2722191"/>
            <a:ext cx="16303698" cy="1754326"/>
          </a:xfrm>
          <a:prstGeom prst="rect">
            <a:avLst/>
          </a:prstGeom>
        </p:spPr>
        <p:txBody>
          <a:bodyPr wrap="square">
            <a:spAutoFit/>
          </a:bodyPr>
          <a:lstStyle/>
          <a:p>
            <a:r>
              <a:rPr lang="en-US" dirty="0" smtClean="0"/>
              <a:t>Users can apply their own functions. </a:t>
            </a:r>
            <a:endParaRPr lang="en-US" dirty="0" smtClean="0"/>
          </a:p>
          <a:p>
            <a:r>
              <a:rPr lang="en-US" dirty="0" smtClean="0"/>
              <a:t>Define a function right inside the control using variable name “x</a:t>
            </a:r>
            <a:r>
              <a:rPr lang="en-US" i="1" dirty="0" smtClean="0"/>
              <a:t>”</a:t>
            </a:r>
            <a:r>
              <a:rPr lang="en-US" dirty="0" smtClean="0"/>
              <a:t> (1</a:t>
            </a:r>
            <a:r>
              <a:rPr lang="en-US" baseline="30000" dirty="0" smtClean="0"/>
              <a:t>st</a:t>
            </a:r>
            <a:r>
              <a:rPr lang="en-US" dirty="0" smtClean="0"/>
              <a:t> example below), or write the name of the function to be applied (2</a:t>
            </a:r>
            <a:r>
              <a:rPr lang="en-US" baseline="30000" dirty="0" smtClean="0"/>
              <a:t>nd</a:t>
            </a:r>
            <a:r>
              <a:rPr lang="en-US" dirty="0" smtClean="0"/>
              <a:t> example).</a:t>
            </a:r>
            <a:endParaRPr lang="en-US" dirty="0" smtClean="0"/>
          </a:p>
        </p:txBody>
      </p:sp>
      <p:cxnSp>
        <p:nvCxnSpPr>
          <p:cNvPr id="8" name="Connecteur droit avec flèche 7"/>
          <p:cNvCxnSpPr/>
          <p:nvPr/>
        </p:nvCxnSpPr>
        <p:spPr>
          <a:xfrm flipV="1">
            <a:off x="11808296" y="7906995"/>
            <a:ext cx="382116" cy="891153"/>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055768" y="8889894"/>
            <a:ext cx="5400600" cy="1200329"/>
          </a:xfrm>
          <a:prstGeom prst="rect">
            <a:avLst/>
          </a:prstGeom>
        </p:spPr>
        <p:txBody>
          <a:bodyPr wrap="square">
            <a:spAutoFit/>
          </a:bodyPr>
          <a:lstStyle/>
          <a:p>
            <a:r>
              <a:rPr lang="en-US" dirty="0" smtClean="0"/>
              <a:t>Press ‘edit’ to edit (or even create) the m-file.</a:t>
            </a:r>
            <a:endParaRPr lang="en-US" dirty="0" smtClean="0"/>
          </a:p>
        </p:txBody>
      </p:sp>
      <p:sp>
        <p:nvSpPr>
          <p:cNvPr id="10" name="Rectangle 9"/>
          <p:cNvSpPr/>
          <p:nvPr/>
        </p:nvSpPr>
        <p:spPr>
          <a:xfrm>
            <a:off x="13000871" y="8909391"/>
            <a:ext cx="5400600" cy="2862322"/>
          </a:xfrm>
          <a:prstGeom prst="rect">
            <a:avLst/>
          </a:prstGeom>
        </p:spPr>
        <p:txBody>
          <a:bodyPr wrap="square">
            <a:spAutoFit/>
          </a:bodyPr>
          <a:lstStyle/>
          <a:p>
            <a:r>
              <a:rPr lang="en-US" dirty="0" err="1" smtClean="0"/>
              <a:t>OptImage</a:t>
            </a:r>
            <a:r>
              <a:rPr lang="en-US" dirty="0" smtClean="0"/>
              <a:t> might not well detect that the m-file content has changed. Press ‘</a:t>
            </a:r>
            <a:r>
              <a:rPr lang="en-US" dirty="0" err="1" smtClean="0"/>
              <a:t>recompute</a:t>
            </a:r>
            <a:r>
              <a:rPr lang="en-US" dirty="0" smtClean="0"/>
              <a:t>’ to force a function call.</a:t>
            </a:r>
            <a:endParaRPr lang="en-US" dirty="0" smtClean="0"/>
          </a:p>
        </p:txBody>
      </p:sp>
      <p:cxnSp>
        <p:nvCxnSpPr>
          <p:cNvPr id="12" name="Connecteur droit avec flèche 11"/>
          <p:cNvCxnSpPr/>
          <p:nvPr/>
        </p:nvCxnSpPr>
        <p:spPr>
          <a:xfrm flipV="1">
            <a:off x="14328576" y="7906995"/>
            <a:ext cx="382116" cy="891153"/>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4" name="Image 3"/>
          <p:cNvPicPr>
            <a:picLocks noChangeAspect="1"/>
          </p:cNvPicPr>
          <p:nvPr/>
        </p:nvPicPr>
        <p:blipFill>
          <a:blip r:embed="rId2"/>
          <a:stretch>
            <a:fillRect/>
          </a:stretch>
        </p:blipFill>
        <p:spPr>
          <a:xfrm>
            <a:off x="503041" y="5824600"/>
            <a:ext cx="17281918" cy="2066800"/>
          </a:xfrm>
          <a:prstGeom prst="rect">
            <a:avLst/>
          </a:prstGeom>
        </p:spPr>
      </p:pic>
    </p:spTree>
    <p:extLst>
      <p:ext uri="{BB962C8B-B14F-4D97-AF65-F5344CB8AC3E}">
        <p14:creationId xmlns:p14="http://schemas.microsoft.com/office/powerpoint/2010/main" val="30799669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Espace réservé du contenu 2"/>
          <p:cNvSpPr>
            <a:spLocks noGrp="1"/>
          </p:cNvSpPr>
          <p:nvPr>
            <p:ph idx="1"/>
          </p:nvPr>
        </p:nvSpPr>
        <p:spPr>
          <a:xfrm>
            <a:off x="914400" y="1752600"/>
            <a:ext cx="16459200" cy="11582400"/>
          </a:xfrm>
        </p:spPr>
        <p:txBody>
          <a:bodyPr>
            <a:normAutofit/>
          </a:bodyPr>
          <a:lstStyle/>
          <a:p>
            <a:pPr marL="1943100" lvl="1" indent="-1143000">
              <a:buAutoNum type="alphaLcPeriod"/>
            </a:pPr>
            <a:r>
              <a:rPr lang="en-US" dirty="0" smtClean="0">
                <a:solidFill>
                  <a:schemeClr val="bg1">
                    <a:lumMod val="65000"/>
                  </a:schemeClr>
                </a:solidFill>
              </a:rPr>
              <a:t>Which displays are available?</a:t>
            </a:r>
            <a:br>
              <a:rPr lang="en-US" dirty="0" smtClean="0">
                <a:solidFill>
                  <a:schemeClr val="bg1">
                    <a:lumMod val="65000"/>
                  </a:schemeClr>
                </a:solidFill>
              </a:rPr>
            </a:br>
            <a:endParaRPr lang="en-US" dirty="0" smtClean="0">
              <a:solidFill>
                <a:schemeClr val="bg1">
                  <a:lumMod val="65000"/>
                </a:schemeClr>
              </a:solidFill>
            </a:endParaRPr>
          </a:p>
          <a:p>
            <a:pPr marL="1943100" lvl="1" indent="-1143000">
              <a:buAutoNum type="alphaLcPeriod"/>
            </a:pPr>
            <a:r>
              <a:rPr lang="en-US" dirty="0" smtClean="0"/>
              <a:t>What to show in each display?</a:t>
            </a:r>
          </a:p>
          <a:p>
            <a:pPr marL="2743200" lvl="2" indent="-1143000"/>
            <a:r>
              <a:rPr lang="en-US" dirty="0" smtClean="0"/>
              <a:t>How to select conditions</a:t>
            </a:r>
          </a:p>
          <a:p>
            <a:pPr marL="2743200" lvl="2" indent="-1143000"/>
            <a:endParaRPr lang="en-US" dirty="0" smtClean="0"/>
          </a:p>
          <a:p>
            <a:pPr marL="1943100" lvl="1" indent="-1143000">
              <a:buAutoNum type="alphaLcPeriod"/>
            </a:pPr>
            <a:r>
              <a:rPr lang="en-US" dirty="0" smtClean="0">
                <a:solidFill>
                  <a:schemeClr val="bg1">
                    <a:lumMod val="65000"/>
                  </a:schemeClr>
                </a:solidFill>
              </a:rPr>
              <a:t>Display options</a:t>
            </a:r>
          </a:p>
          <a:p>
            <a:pPr marL="1943100" lvl="1" indent="-1143000">
              <a:buAutoNum type="alphaLcPeriod"/>
            </a:pPr>
            <a:endParaRPr lang="en-US" dirty="0" smtClean="0">
              <a:solidFill>
                <a:schemeClr val="bg1">
                  <a:lumMod val="65000"/>
                </a:schemeClr>
              </a:solidFill>
            </a:endParaRPr>
          </a:p>
          <a:p>
            <a:pPr marL="1943100" lvl="1" indent="-1143000">
              <a:buAutoNum type="alphaLcPeriod"/>
            </a:pPr>
            <a:r>
              <a:rPr lang="en-US" dirty="0" smtClean="0">
                <a:solidFill>
                  <a:schemeClr val="bg1">
                    <a:lumMod val="65000"/>
                  </a:schemeClr>
                </a:solidFill>
              </a:rPr>
              <a:t>Mouse actions</a:t>
            </a:r>
          </a:p>
          <a:p>
            <a:pPr marL="2743200" lvl="2" indent="-1143000"/>
            <a:endParaRPr lang="en-US" dirty="0" smtClean="0"/>
          </a:p>
        </p:txBody>
      </p:sp>
      <p:sp>
        <p:nvSpPr>
          <p:cNvPr id="2" name="Titre 1"/>
          <p:cNvSpPr>
            <a:spLocks noGrp="1"/>
          </p:cNvSpPr>
          <p:nvPr>
            <p:ph type="title"/>
          </p:nvPr>
        </p:nvSpPr>
        <p:spPr/>
        <p:txBody>
          <a:bodyPr/>
          <a:lstStyle/>
          <a:p>
            <a:r>
              <a:rPr lang="fr-FR" dirty="0" smtClean="0"/>
              <a:t>2) </a:t>
            </a:r>
            <a:r>
              <a:rPr lang="fr-FR" dirty="0" err="1" smtClean="0"/>
              <a:t>Visualizing</a:t>
            </a:r>
            <a:r>
              <a:rPr lang="fr-FR" dirty="0" smtClean="0"/>
              <a:t> the data</a:t>
            </a:r>
            <a:endParaRPr lang="fr-FR" dirty="0"/>
          </a:p>
        </p:txBody>
      </p:sp>
      <p:sp>
        <p:nvSpPr>
          <p:cNvPr id="4" name="Rectangle 3"/>
          <p:cNvSpPr/>
          <p:nvPr/>
        </p:nvSpPr>
        <p:spPr>
          <a:xfrm>
            <a:off x="0" y="0"/>
            <a:ext cx="914400" cy="13716000"/>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Times New Roman"/>
                <a:cs typeface="Times New Roman"/>
              </a:rPr>
              <a:t>I.</a:t>
            </a:r>
            <a:r>
              <a:rPr lang="fr-FR" dirty="0" smtClean="0"/>
              <a:t> Quick Tour</a:t>
            </a:r>
            <a:endParaRPr lang="fr-FR" dirty="0"/>
          </a:p>
        </p:txBody>
      </p:sp>
      <p:sp>
        <p:nvSpPr>
          <p:cNvPr id="3" name="Espace réservé du contenu 2"/>
          <p:cNvSpPr>
            <a:spLocks noGrp="1"/>
          </p:cNvSpPr>
          <p:nvPr>
            <p:ph idx="1"/>
          </p:nvPr>
        </p:nvSpPr>
        <p:spPr/>
        <p:txBody>
          <a:bodyPr/>
          <a:lstStyle/>
          <a:p>
            <a:pPr marL="1143000" indent="-1143000">
              <a:buAutoNum type="arabicParenR"/>
            </a:pPr>
            <a:r>
              <a:rPr lang="en-US" dirty="0" smtClean="0"/>
              <a:t>Processing the data</a:t>
            </a:r>
          </a:p>
          <a:p>
            <a:pPr marL="1143000" indent="-1143000">
              <a:buAutoNum type="arabicParenR"/>
            </a:pPr>
            <a:r>
              <a:rPr lang="en-US" dirty="0" smtClean="0"/>
              <a:t>Visualizing the data</a:t>
            </a:r>
          </a:p>
          <a:p>
            <a:pPr marL="1143000" indent="-1143000">
              <a:buAutoNum type="arabicParenR"/>
            </a:pPr>
            <a:r>
              <a:rPr lang="en-US" dirty="0" smtClean="0"/>
              <a:t>Other useful tools</a:t>
            </a:r>
          </a:p>
          <a:p>
            <a:pPr marL="1143000" indent="-1143000">
              <a:buAutoNum type="arabicParenR"/>
            </a:pPr>
            <a:endParaRPr lang="fr-FR" dirty="0" smtClean="0"/>
          </a:p>
        </p:txBody>
      </p:sp>
      <p:sp>
        <p:nvSpPr>
          <p:cNvPr id="4" name="Rectangle 3"/>
          <p:cNvSpPr/>
          <p:nvPr/>
        </p:nvSpPr>
        <p:spPr>
          <a:xfrm>
            <a:off x="0" y="0"/>
            <a:ext cx="914400" cy="1371600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 cy="13716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914400" y="0"/>
            <a:ext cx="17373600" cy="1528440"/>
          </a:xfrm>
        </p:spPr>
        <p:txBody>
          <a:bodyPr>
            <a:normAutofit/>
          </a:bodyPr>
          <a:lstStyle/>
          <a:p>
            <a:r>
              <a:rPr lang="fr-FR" dirty="0" smtClean="0"/>
              <a:t>2)b. Select condition(s)</a:t>
            </a:r>
            <a:endParaRPr lang="fr-FR" dirty="0"/>
          </a:p>
        </p:txBody>
      </p:sp>
      <p:pic>
        <p:nvPicPr>
          <p:cNvPr id="4" name="Image 3"/>
          <p:cNvPicPr>
            <a:picLocks noChangeAspect="1"/>
          </p:cNvPicPr>
          <p:nvPr/>
        </p:nvPicPr>
        <p:blipFill>
          <a:blip r:embed="rId2"/>
          <a:srcRect l="17431" r="59174" b="8559"/>
          <a:stretch>
            <a:fillRect/>
          </a:stretch>
        </p:blipFill>
        <p:spPr>
          <a:xfrm>
            <a:off x="1212850" y="3024690"/>
            <a:ext cx="3657600" cy="10470776"/>
          </a:xfrm>
          <a:prstGeom prst="rect">
            <a:avLst/>
          </a:prstGeom>
        </p:spPr>
      </p:pic>
      <p:sp>
        <p:nvSpPr>
          <p:cNvPr id="5" name="Rectangle 4"/>
          <p:cNvSpPr/>
          <p:nvPr/>
        </p:nvSpPr>
        <p:spPr>
          <a:xfrm>
            <a:off x="1136650" y="10942766"/>
            <a:ext cx="3886200" cy="1371600"/>
          </a:xfrm>
          <a:prstGeom prst="rect">
            <a:avLst/>
          </a:prstGeom>
          <a:solidFill>
            <a:schemeClr val="tx2">
              <a:alpha val="25000"/>
            </a:schemeClr>
          </a:solidFill>
          <a:ln w="57150" cap="flat" cmpd="sng" algn="ctr">
            <a:solidFill>
              <a:schemeClr val="tx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3"/>
          <a:stretch>
            <a:fillRect/>
          </a:stretch>
        </p:blipFill>
        <p:spPr>
          <a:xfrm>
            <a:off x="6502400" y="3390900"/>
            <a:ext cx="4762500" cy="1333500"/>
          </a:xfrm>
          <a:prstGeom prst="rect">
            <a:avLst/>
          </a:prstGeom>
        </p:spPr>
      </p:pic>
      <p:pic>
        <p:nvPicPr>
          <p:cNvPr id="8" name="Image 7"/>
          <p:cNvPicPr>
            <a:picLocks noChangeAspect="1"/>
          </p:cNvPicPr>
          <p:nvPr/>
        </p:nvPicPr>
        <p:blipFill>
          <a:blip r:embed="rId4"/>
          <a:stretch>
            <a:fillRect/>
          </a:stretch>
        </p:blipFill>
        <p:spPr>
          <a:xfrm>
            <a:off x="6502400" y="5905500"/>
            <a:ext cx="5613400" cy="2374900"/>
          </a:xfrm>
          <a:prstGeom prst="rect">
            <a:avLst/>
          </a:prstGeom>
        </p:spPr>
      </p:pic>
      <p:pic>
        <p:nvPicPr>
          <p:cNvPr id="9" name="Image 8"/>
          <p:cNvPicPr>
            <a:picLocks noChangeAspect="1"/>
          </p:cNvPicPr>
          <p:nvPr/>
        </p:nvPicPr>
        <p:blipFill>
          <a:blip r:embed="rId5"/>
          <a:stretch>
            <a:fillRect/>
          </a:stretch>
        </p:blipFill>
        <p:spPr>
          <a:xfrm>
            <a:off x="12115800" y="9588500"/>
            <a:ext cx="5638800" cy="3289300"/>
          </a:xfrm>
          <a:prstGeom prst="rect">
            <a:avLst/>
          </a:prstGeom>
        </p:spPr>
      </p:pic>
      <p:pic>
        <p:nvPicPr>
          <p:cNvPr id="10" name="Image 9"/>
          <p:cNvPicPr>
            <a:picLocks noChangeAspect="1"/>
          </p:cNvPicPr>
          <p:nvPr/>
        </p:nvPicPr>
        <p:blipFill>
          <a:blip r:embed="rId6"/>
          <a:stretch>
            <a:fillRect/>
          </a:stretch>
        </p:blipFill>
        <p:spPr>
          <a:xfrm>
            <a:off x="6502400" y="9029700"/>
            <a:ext cx="3721100" cy="1193800"/>
          </a:xfrm>
          <a:prstGeom prst="rect">
            <a:avLst/>
          </a:prstGeom>
        </p:spPr>
      </p:pic>
      <p:pic>
        <p:nvPicPr>
          <p:cNvPr id="11" name="Image 10"/>
          <p:cNvPicPr>
            <a:picLocks noChangeAspect="1"/>
          </p:cNvPicPr>
          <p:nvPr/>
        </p:nvPicPr>
        <p:blipFill>
          <a:blip r:embed="rId7"/>
          <a:stretch>
            <a:fillRect/>
          </a:stretch>
        </p:blipFill>
        <p:spPr>
          <a:xfrm>
            <a:off x="6502400" y="12230100"/>
            <a:ext cx="3797300" cy="1219200"/>
          </a:xfrm>
          <a:prstGeom prst="rect">
            <a:avLst/>
          </a:prstGeom>
        </p:spPr>
      </p:pic>
      <p:sp>
        <p:nvSpPr>
          <p:cNvPr id="12" name="ZoneTexte 11"/>
          <p:cNvSpPr txBox="1"/>
          <p:nvPr/>
        </p:nvSpPr>
        <p:spPr>
          <a:xfrm>
            <a:off x="1151111" y="1676400"/>
            <a:ext cx="16832089" cy="1200329"/>
          </a:xfrm>
          <a:prstGeom prst="rect">
            <a:avLst/>
          </a:prstGeom>
          <a:noFill/>
        </p:spPr>
        <p:txBody>
          <a:bodyPr wrap="square" rtlCol="0">
            <a:spAutoFit/>
          </a:bodyPr>
          <a:lstStyle/>
          <a:p>
            <a:r>
              <a:rPr lang="fr-FR" dirty="0" err="1" smtClean="0"/>
              <a:t>When</a:t>
            </a:r>
            <a:r>
              <a:rPr lang="fr-FR" dirty="0" smtClean="0"/>
              <a:t> data has </a:t>
            </a:r>
            <a:r>
              <a:rPr lang="fr-FR" dirty="0" err="1" smtClean="0"/>
              <a:t>mutiple</a:t>
            </a:r>
            <a:r>
              <a:rPr lang="fr-FR" dirty="0" smtClean="0"/>
              <a:t> conditions, </a:t>
            </a:r>
            <a:r>
              <a:rPr lang="fr-FR" dirty="0" err="1" smtClean="0"/>
              <a:t>it</a:t>
            </a:r>
            <a:r>
              <a:rPr lang="fr-FR" dirty="0" smtClean="0"/>
              <a:t> </a:t>
            </a:r>
            <a:r>
              <a:rPr lang="fr-FR" dirty="0" err="1" smtClean="0"/>
              <a:t>is</a:t>
            </a:r>
            <a:r>
              <a:rPr lang="fr-FR" dirty="0" smtClean="0"/>
              <a:t> possible to </a:t>
            </a:r>
            <a:r>
              <a:rPr lang="fr-FR" dirty="0" err="1" smtClean="0"/>
              <a:t>choose</a:t>
            </a:r>
            <a:r>
              <a:rPr lang="fr-FR" dirty="0" smtClean="0"/>
              <a:t> </a:t>
            </a:r>
            <a:r>
              <a:rPr lang="fr-FR" dirty="0" err="1" smtClean="0"/>
              <a:t>which</a:t>
            </a:r>
            <a:r>
              <a:rPr lang="fr-FR" dirty="0" smtClean="0"/>
              <a:t> to display in Picture1, Picture2 or Time Courses. </a:t>
            </a:r>
            <a:r>
              <a:rPr lang="fr-FR" dirty="0" err="1" smtClean="0"/>
              <a:t>Several</a:t>
            </a:r>
            <a:r>
              <a:rPr lang="fr-FR" dirty="0" smtClean="0"/>
              <a:t> options </a:t>
            </a:r>
            <a:r>
              <a:rPr lang="fr-FR" dirty="0" err="1" smtClean="0"/>
              <a:t>exist</a:t>
            </a:r>
            <a:r>
              <a:rPr lang="fr-FR" dirty="0"/>
              <a:t>:</a:t>
            </a:r>
          </a:p>
        </p:txBody>
      </p:sp>
      <p:sp>
        <p:nvSpPr>
          <p:cNvPr id="13" name="ZoneTexte 12"/>
          <p:cNvSpPr txBox="1"/>
          <p:nvPr/>
        </p:nvSpPr>
        <p:spPr>
          <a:xfrm>
            <a:off x="5022850" y="10714166"/>
            <a:ext cx="4800600" cy="1200329"/>
          </a:xfrm>
          <a:prstGeom prst="rect">
            <a:avLst/>
          </a:prstGeom>
          <a:noFill/>
        </p:spPr>
        <p:txBody>
          <a:bodyPr wrap="square" rtlCol="0">
            <a:spAutoFit/>
          </a:bodyPr>
          <a:lstStyle/>
          <a:p>
            <a:r>
              <a:rPr lang="fr-FR" dirty="0" smtClean="0"/>
              <a:t>1) C</a:t>
            </a:r>
            <a:r>
              <a:rPr lang="fr-FR" dirty="0" err="1" smtClean="0"/>
              <a:t>hoose</a:t>
            </a:r>
            <a:r>
              <a:rPr lang="fr-FR" dirty="0" smtClean="0"/>
              <a:t> one of the </a:t>
            </a:r>
            <a:r>
              <a:rPr lang="fr-FR" dirty="0" err="1" smtClean="0"/>
              <a:t>recently</a:t>
            </a:r>
            <a:r>
              <a:rPr lang="fr-FR" dirty="0" smtClean="0"/>
              <a:t> </a:t>
            </a:r>
            <a:r>
              <a:rPr lang="fr-FR" dirty="0" err="1" smtClean="0"/>
              <a:t>used</a:t>
            </a:r>
            <a:r>
              <a:rPr lang="fr-FR" dirty="0" smtClean="0"/>
              <a:t> conditions</a:t>
            </a:r>
            <a:endParaRPr lang="fr-FR" dirty="0"/>
          </a:p>
        </p:txBody>
      </p:sp>
      <p:sp>
        <p:nvSpPr>
          <p:cNvPr id="14" name="ZoneTexte 13"/>
          <p:cNvSpPr txBox="1"/>
          <p:nvPr/>
        </p:nvSpPr>
        <p:spPr>
          <a:xfrm>
            <a:off x="11658600" y="3390900"/>
            <a:ext cx="4800600" cy="1200329"/>
          </a:xfrm>
          <a:prstGeom prst="rect">
            <a:avLst/>
          </a:prstGeom>
          <a:noFill/>
        </p:spPr>
        <p:txBody>
          <a:bodyPr wrap="square" rtlCol="0">
            <a:spAutoFit/>
          </a:bodyPr>
          <a:lstStyle/>
          <a:p>
            <a:r>
              <a:rPr lang="fr-FR" dirty="0" smtClean="0"/>
              <a:t>2) </a:t>
            </a:r>
            <a:r>
              <a:rPr lang="en-US" dirty="0" smtClean="0"/>
              <a:t>Choose a simple </a:t>
            </a:r>
            <a:r>
              <a:rPr lang="fr-FR" dirty="0" smtClean="0"/>
              <a:t>conditions</a:t>
            </a:r>
            <a:endParaRPr lang="fr-FR" dirty="0"/>
          </a:p>
        </p:txBody>
      </p:sp>
      <p:sp>
        <p:nvSpPr>
          <p:cNvPr id="15" name="ZoneTexte 14"/>
          <p:cNvSpPr txBox="1"/>
          <p:nvPr/>
        </p:nvSpPr>
        <p:spPr>
          <a:xfrm>
            <a:off x="12573000" y="6172200"/>
            <a:ext cx="4800600" cy="1200329"/>
          </a:xfrm>
          <a:prstGeom prst="rect">
            <a:avLst/>
          </a:prstGeom>
          <a:noFill/>
        </p:spPr>
        <p:txBody>
          <a:bodyPr wrap="square" rtlCol="0">
            <a:spAutoFit/>
          </a:bodyPr>
          <a:lstStyle/>
          <a:p>
            <a:r>
              <a:rPr lang="fr-FR" dirty="0" smtClean="0"/>
              <a:t>3) </a:t>
            </a:r>
            <a:r>
              <a:rPr lang="en-US" dirty="0" smtClean="0"/>
              <a:t>Choose a recent calculated condition</a:t>
            </a:r>
            <a:endParaRPr lang="fr-FR" dirty="0"/>
          </a:p>
        </p:txBody>
      </p:sp>
      <p:sp>
        <p:nvSpPr>
          <p:cNvPr id="16" name="ZoneTexte 15"/>
          <p:cNvSpPr txBox="1"/>
          <p:nvPr/>
        </p:nvSpPr>
        <p:spPr>
          <a:xfrm>
            <a:off x="10325099" y="8382000"/>
            <a:ext cx="7962901" cy="1200329"/>
          </a:xfrm>
          <a:prstGeom prst="rect">
            <a:avLst/>
          </a:prstGeom>
          <a:noFill/>
        </p:spPr>
        <p:txBody>
          <a:bodyPr wrap="square" rtlCol="0">
            <a:spAutoFit/>
          </a:bodyPr>
          <a:lstStyle/>
          <a:p>
            <a:r>
              <a:rPr lang="fr-FR" dirty="0" smtClean="0"/>
              <a:t>4) </a:t>
            </a:r>
            <a:r>
              <a:rPr lang="en-US" dirty="0" smtClean="0"/>
              <a:t>Create a new calculated condition: a new window opens that lets you define it</a:t>
            </a:r>
            <a:endParaRPr lang="fr-FR" dirty="0"/>
          </a:p>
        </p:txBody>
      </p:sp>
      <p:sp>
        <p:nvSpPr>
          <p:cNvPr id="17" name="ZoneTexte 16"/>
          <p:cNvSpPr txBox="1"/>
          <p:nvPr/>
        </p:nvSpPr>
        <p:spPr>
          <a:xfrm>
            <a:off x="10401299" y="12849135"/>
            <a:ext cx="7658101" cy="646331"/>
          </a:xfrm>
          <a:prstGeom prst="rect">
            <a:avLst/>
          </a:prstGeom>
          <a:noFill/>
        </p:spPr>
        <p:txBody>
          <a:bodyPr wrap="square" rtlCol="0">
            <a:spAutoFit/>
          </a:bodyPr>
          <a:lstStyle/>
          <a:p>
            <a:r>
              <a:rPr lang="en-US" dirty="0" smtClean="0"/>
              <a:t>5) Display all simple conditions together</a:t>
            </a:r>
            <a:endParaRPr lang="fr-FR"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3) </a:t>
            </a:r>
            <a:r>
              <a:rPr lang="fr-FR" dirty="0" err="1" smtClean="0"/>
              <a:t>Other</a:t>
            </a:r>
            <a:r>
              <a:rPr lang="fr-FR" dirty="0" smtClean="0"/>
              <a:t> </a:t>
            </a:r>
            <a:r>
              <a:rPr lang="fr-FR" dirty="0" err="1" smtClean="0"/>
              <a:t>useful</a:t>
            </a:r>
            <a:r>
              <a:rPr lang="fr-FR" dirty="0" smtClean="0"/>
              <a:t> </a:t>
            </a:r>
            <a:r>
              <a:rPr lang="fr-FR" dirty="0" err="1" smtClean="0"/>
              <a:t>tools</a:t>
            </a:r>
            <a:endParaRPr lang="fr-FR" dirty="0"/>
          </a:p>
        </p:txBody>
      </p:sp>
      <p:sp>
        <p:nvSpPr>
          <p:cNvPr id="4" name="Espace réservé du contenu 2"/>
          <p:cNvSpPr txBox="1">
            <a:spLocks/>
          </p:cNvSpPr>
          <p:nvPr/>
        </p:nvSpPr>
        <p:spPr>
          <a:xfrm>
            <a:off x="914400" y="2590800"/>
            <a:ext cx="16459200" cy="10744200"/>
          </a:xfrm>
          <a:prstGeom prst="rect">
            <a:avLst/>
          </a:prstGeom>
        </p:spPr>
        <p:txBody>
          <a:bodyPr vert="horz" lIns="182880" tIns="91440" rIns="182880" bIns="91440" rtlCol="0">
            <a:normAutofit/>
          </a:bodyPr>
          <a:lstStyle/>
          <a:p>
            <a:pPr marL="1943100" lvl="1" indent="-1143000">
              <a:spcBef>
                <a:spcPct val="20000"/>
              </a:spcBef>
              <a:buFont typeface="Arial"/>
              <a:buAutoNum type="alphaLcPeriod"/>
              <a:defRPr/>
            </a:pPr>
            <a:r>
              <a:rPr kumimoji="0" lang="en-US" sz="5600" b="0" i="0" u="none" strike="noStrike" kern="1200" cap="none" spc="0" normalizeH="0" baseline="0" noProof="0" dirty="0" smtClean="0">
                <a:ln>
                  <a:noFill/>
                </a:ln>
                <a:effectLst/>
                <a:uLnTx/>
                <a:uFillTx/>
                <a:latin typeface="+mn-lt"/>
                <a:ea typeface="+mn-ea"/>
                <a:cs typeface="+mn-cs"/>
              </a:rPr>
              <a:t>The 2Pview menu</a:t>
            </a:r>
          </a:p>
          <a:p>
            <a:pPr marL="2857500" lvl="2" indent="-1143000">
              <a:spcBef>
                <a:spcPct val="20000"/>
              </a:spcBef>
              <a:buFont typeface="Arial" panose="020B0604020202020204" pitchFamily="34" charset="0"/>
              <a:buChar char="•"/>
              <a:defRPr/>
            </a:pPr>
            <a:r>
              <a:rPr lang="en-US" sz="5600" dirty="0" smtClean="0"/>
              <a:t>Changing the program size and display</a:t>
            </a:r>
          </a:p>
          <a:p>
            <a:pPr marL="2857500" lvl="2" indent="-1143000">
              <a:spcBef>
                <a:spcPct val="20000"/>
              </a:spcBef>
              <a:buFont typeface="Arial" panose="020B0604020202020204" pitchFamily="34" charset="0"/>
              <a:buChar char="•"/>
              <a:defRPr/>
            </a:pPr>
            <a:r>
              <a:rPr lang="en-US" sz="5600" dirty="0" smtClean="0"/>
              <a:t>Preferences</a:t>
            </a:r>
          </a:p>
          <a:p>
            <a:pPr marL="2857500" lvl="2" indent="-1143000">
              <a:spcBef>
                <a:spcPct val="20000"/>
              </a:spcBef>
              <a:buFont typeface="Arial" panose="020B0604020202020204" pitchFamily="34" charset="0"/>
              <a:buChar char="•"/>
              <a:defRPr/>
            </a:pPr>
            <a:endParaRPr kumimoji="0" lang="en-US" sz="5600" b="0" i="0" u="none" strike="noStrike" kern="1200" cap="none" spc="0" normalizeH="0" baseline="0" noProof="0" dirty="0" smtClean="0">
              <a:ln>
                <a:noFill/>
              </a:ln>
              <a:effectLst/>
              <a:uLnTx/>
              <a:uFillTx/>
              <a:latin typeface="+mn-lt"/>
              <a:ea typeface="+mn-ea"/>
              <a:cs typeface="+mn-cs"/>
            </a:endParaRPr>
          </a:p>
          <a:p>
            <a:pPr marL="1943100" lvl="1" indent="-1143000">
              <a:spcBef>
                <a:spcPct val="20000"/>
              </a:spcBef>
              <a:buFont typeface="Arial"/>
              <a:buAutoNum type="alphaLcPeriod"/>
              <a:defRPr/>
            </a:pPr>
            <a:r>
              <a:rPr lang="en-US" sz="5600" dirty="0" smtClean="0"/>
              <a:t>Access </a:t>
            </a:r>
            <a:r>
              <a:rPr lang="en-US" sz="5600" dirty="0"/>
              <a:t>to the data from the command line</a:t>
            </a:r>
            <a:br>
              <a:rPr lang="en-US" sz="5600" dirty="0"/>
            </a:br>
            <a:r>
              <a:rPr kumimoji="0" lang="en-US" sz="5600" b="0" i="0" u="none" strike="noStrike" kern="1200" cap="none" spc="0" normalizeH="0" baseline="0" noProof="0" dirty="0" smtClean="0">
                <a:ln>
                  <a:noFill/>
                </a:ln>
                <a:solidFill>
                  <a:schemeClr val="bg1">
                    <a:lumMod val="65000"/>
                  </a:schemeClr>
                </a:solidFill>
                <a:effectLst/>
                <a:uLnTx/>
                <a:uFillTx/>
                <a:latin typeface="+mn-lt"/>
                <a:ea typeface="+mn-ea"/>
                <a:cs typeface="+mn-cs"/>
              </a:rPr>
              <a:t/>
            </a:r>
            <a:br>
              <a:rPr kumimoji="0" lang="en-US" sz="5600" b="0" i="0" u="none" strike="noStrike" kern="1200" cap="none" spc="0" normalizeH="0" baseline="0" noProof="0" dirty="0" smtClean="0">
                <a:ln>
                  <a:noFill/>
                </a:ln>
                <a:solidFill>
                  <a:schemeClr val="bg1">
                    <a:lumMod val="65000"/>
                  </a:schemeClr>
                </a:solidFill>
                <a:effectLst/>
                <a:uLnTx/>
                <a:uFillTx/>
                <a:latin typeface="+mn-lt"/>
                <a:ea typeface="+mn-ea"/>
                <a:cs typeface="+mn-cs"/>
              </a:rPr>
            </a:br>
            <a:endParaRPr kumimoji="0" lang="en-US" sz="4800" b="0" i="0" u="none" strike="noStrike" kern="1200" cap="none" spc="0" normalizeH="0" baseline="0" noProof="0" dirty="0" smtClean="0">
              <a:ln>
                <a:noFill/>
              </a:ln>
              <a:solidFill>
                <a:schemeClr val="bg1">
                  <a:lumMod val="65000"/>
                </a:schemeClr>
              </a:solidFill>
              <a:effectLst/>
              <a:uLnTx/>
              <a:uFillTx/>
              <a:latin typeface="+mn-lt"/>
              <a:ea typeface="+mn-ea"/>
              <a:cs typeface="+mn-cs"/>
            </a:endParaRPr>
          </a:p>
        </p:txBody>
      </p:sp>
      <p:sp>
        <p:nvSpPr>
          <p:cNvPr id="5" name="Rectangle 4"/>
          <p:cNvSpPr/>
          <p:nvPr/>
        </p:nvSpPr>
        <p:spPr>
          <a:xfrm>
            <a:off x="0" y="0"/>
            <a:ext cx="914400" cy="13716000"/>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14400" y="0"/>
            <a:ext cx="17373600" cy="1524000"/>
          </a:xfrm>
        </p:spPr>
        <p:txBody>
          <a:bodyPr>
            <a:normAutofit/>
          </a:bodyPr>
          <a:lstStyle/>
          <a:p>
            <a:r>
              <a:rPr lang="en-US" sz="7200" dirty="0" smtClean="0"/>
              <a:t>3)a. Changing the program size and display</a:t>
            </a:r>
            <a:endParaRPr lang="en-US" sz="7200" dirty="0"/>
          </a:p>
        </p:txBody>
      </p:sp>
      <p:pic>
        <p:nvPicPr>
          <p:cNvPr id="5" name="Image 4"/>
          <p:cNvPicPr>
            <a:picLocks noChangeAspect="1"/>
          </p:cNvPicPr>
          <p:nvPr/>
        </p:nvPicPr>
        <p:blipFill>
          <a:blip r:embed="rId2"/>
          <a:stretch>
            <a:fillRect/>
          </a:stretch>
        </p:blipFill>
        <p:spPr>
          <a:xfrm>
            <a:off x="2159224" y="1759834"/>
            <a:ext cx="4896544" cy="4502276"/>
          </a:xfrm>
          <a:prstGeom prst="rect">
            <a:avLst/>
          </a:prstGeom>
        </p:spPr>
      </p:pic>
      <p:sp>
        <p:nvSpPr>
          <p:cNvPr id="6" name="Rectangle 5"/>
          <p:cNvSpPr/>
          <p:nvPr/>
        </p:nvSpPr>
        <p:spPr>
          <a:xfrm>
            <a:off x="0" y="0"/>
            <a:ext cx="914400" cy="13716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Rectangle 8"/>
          <p:cNvSpPr/>
          <p:nvPr/>
        </p:nvSpPr>
        <p:spPr>
          <a:xfrm>
            <a:off x="7946300" y="1763870"/>
            <a:ext cx="9144000" cy="1938992"/>
          </a:xfrm>
          <a:prstGeom prst="rect">
            <a:avLst/>
          </a:prstGeom>
        </p:spPr>
        <p:txBody>
          <a:bodyPr>
            <a:spAutoFit/>
          </a:bodyPr>
          <a:lstStyle/>
          <a:p>
            <a:r>
              <a:rPr lang="fr-FR" sz="2400" dirty="0" smtClean="0"/>
              <a:t>A </a:t>
            </a:r>
            <a:r>
              <a:rPr lang="fr-FR" sz="2400" dirty="0" err="1" smtClean="0"/>
              <a:t>number</a:t>
            </a:r>
            <a:r>
              <a:rPr lang="fr-FR" sz="2400" dirty="0" smtClean="0"/>
              <a:t> of </a:t>
            </a:r>
            <a:r>
              <a:rPr lang="fr-FR" sz="2400" dirty="0" err="1" smtClean="0"/>
              <a:t>different</a:t>
            </a:r>
            <a:r>
              <a:rPr lang="fr-FR" sz="2400" dirty="0" smtClean="0"/>
              <a:t> </a:t>
            </a:r>
            <a:r>
              <a:rPr lang="fr-FR" sz="2400" b="1" dirty="0" smtClean="0"/>
              <a:t>configurations</a:t>
            </a:r>
            <a:r>
              <a:rPr lang="fr-FR" sz="2400" dirty="0" smtClean="0"/>
              <a:t> are </a:t>
            </a:r>
            <a:r>
              <a:rPr lang="fr-FR" sz="2400" dirty="0" err="1" smtClean="0"/>
              <a:t>pre-defined</a:t>
            </a:r>
            <a:r>
              <a:rPr lang="fr-FR" sz="2400" dirty="0" smtClean="0"/>
              <a:t>.</a:t>
            </a:r>
          </a:p>
          <a:p>
            <a:r>
              <a:rPr lang="fr-FR" sz="2400" dirty="0" smtClean="0"/>
              <a:t>Select one of </a:t>
            </a:r>
            <a:r>
              <a:rPr lang="fr-FR" sz="2400" dirty="0" err="1" smtClean="0"/>
              <a:t>them</a:t>
            </a:r>
            <a:r>
              <a:rPr lang="fr-FR" sz="2400" dirty="0" smtClean="0"/>
              <a:t> to change the program size and display.</a:t>
            </a:r>
          </a:p>
          <a:p>
            <a:endParaRPr lang="fr-FR" sz="2400" dirty="0" smtClean="0"/>
          </a:p>
          <a:p>
            <a:r>
              <a:rPr lang="fr-FR" sz="2400" dirty="0" smtClean="0"/>
              <a:t>New configurations </a:t>
            </a:r>
            <a:r>
              <a:rPr lang="fr-FR" sz="2400" dirty="0" err="1" smtClean="0"/>
              <a:t>can</a:t>
            </a:r>
            <a:r>
              <a:rPr lang="fr-FR" sz="2400" dirty="0" smtClean="0"/>
              <a:t> </a:t>
            </a:r>
            <a:r>
              <a:rPr lang="fr-FR" sz="2400" dirty="0" err="1" smtClean="0"/>
              <a:t>be</a:t>
            </a:r>
            <a:r>
              <a:rPr lang="fr-FR" sz="2400" dirty="0" smtClean="0"/>
              <a:t> </a:t>
            </a:r>
            <a:r>
              <a:rPr lang="fr-FR" sz="2400" dirty="0" err="1" smtClean="0"/>
              <a:t>created</a:t>
            </a:r>
            <a:r>
              <a:rPr lang="fr-FR" sz="2400" dirty="0" smtClean="0"/>
              <a:t> </a:t>
            </a:r>
            <a:r>
              <a:rPr lang="fr-FR" sz="2400" dirty="0" err="1" smtClean="0"/>
              <a:t>with</a:t>
            </a:r>
            <a:r>
              <a:rPr lang="fr-FR" sz="2400" dirty="0" smtClean="0"/>
              <a:t> ‘</a:t>
            </a:r>
            <a:r>
              <a:rPr lang="fr-FR" sz="2400" i="1" dirty="0" smtClean="0"/>
              <a:t>Change </a:t>
            </a:r>
            <a:r>
              <a:rPr lang="fr-FR" sz="2400" i="1" dirty="0" err="1" smtClean="0"/>
              <a:t>current</a:t>
            </a:r>
            <a:r>
              <a:rPr lang="fr-FR" sz="2400" i="1" dirty="0" smtClean="0"/>
              <a:t> display</a:t>
            </a:r>
            <a:r>
              <a:rPr lang="fr-FR" sz="2400" dirty="0" smtClean="0"/>
              <a:t>’ and </a:t>
            </a:r>
            <a:r>
              <a:rPr lang="fr-FR" sz="2400" dirty="0" err="1" smtClean="0"/>
              <a:t>then</a:t>
            </a:r>
            <a:r>
              <a:rPr lang="fr-FR" sz="2400" dirty="0" smtClean="0"/>
              <a:t> ‘</a:t>
            </a:r>
            <a:r>
              <a:rPr lang="fr-FR" sz="2400" i="1" dirty="0" smtClean="0"/>
              <a:t>Save </a:t>
            </a:r>
            <a:r>
              <a:rPr lang="fr-FR" sz="2400" i="1" dirty="0" err="1" smtClean="0"/>
              <a:t>current</a:t>
            </a:r>
            <a:r>
              <a:rPr lang="fr-FR" sz="2400" i="1" dirty="0" smtClean="0"/>
              <a:t> as…</a:t>
            </a:r>
            <a:r>
              <a:rPr lang="fr-FR" sz="2400" dirty="0" smtClean="0"/>
              <a:t>’. </a:t>
            </a:r>
            <a:endParaRPr lang="en-US" sz="2400" dirty="0"/>
          </a:p>
        </p:txBody>
      </p:sp>
      <p:cxnSp>
        <p:nvCxnSpPr>
          <p:cNvPr id="11" name="Connecteur droit avec flèche 10"/>
          <p:cNvCxnSpPr/>
          <p:nvPr/>
        </p:nvCxnSpPr>
        <p:spPr>
          <a:xfrm flipH="1" flipV="1">
            <a:off x="7253243" y="2969567"/>
            <a:ext cx="292029" cy="1"/>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166316" y="6425952"/>
            <a:ext cx="8265716" cy="4154984"/>
          </a:xfrm>
          <a:prstGeom prst="rect">
            <a:avLst/>
          </a:prstGeom>
        </p:spPr>
        <p:txBody>
          <a:bodyPr wrap="square">
            <a:spAutoFit/>
          </a:bodyPr>
          <a:lstStyle/>
          <a:p>
            <a:r>
              <a:rPr lang="fr-FR" sz="2400" dirty="0" err="1" smtClean="0"/>
              <a:t>When</a:t>
            </a:r>
            <a:r>
              <a:rPr lang="fr-FR" sz="2400" dirty="0" smtClean="0"/>
              <a:t> ‘</a:t>
            </a:r>
            <a:r>
              <a:rPr lang="fr-FR" sz="2400" i="1" dirty="0" smtClean="0"/>
              <a:t>Change </a:t>
            </a:r>
            <a:r>
              <a:rPr lang="fr-FR" sz="2400" i="1" dirty="0" err="1" smtClean="0"/>
              <a:t>current</a:t>
            </a:r>
            <a:r>
              <a:rPr lang="fr-FR" sz="2400" i="1" dirty="0" smtClean="0"/>
              <a:t> display</a:t>
            </a:r>
            <a:r>
              <a:rPr lang="fr-FR" sz="2400" dirty="0" smtClean="0"/>
              <a:t>’ </a:t>
            </a:r>
            <a:r>
              <a:rPr lang="fr-FR" sz="2400" dirty="0" err="1" smtClean="0"/>
              <a:t>is</a:t>
            </a:r>
            <a:r>
              <a:rPr lang="fr-FR" sz="2400" dirty="0" smtClean="0"/>
              <a:t> </a:t>
            </a:r>
            <a:r>
              <a:rPr lang="fr-FR" sz="2400" dirty="0" err="1" smtClean="0"/>
              <a:t>pressed</a:t>
            </a:r>
            <a:r>
              <a:rPr lang="fr-FR" sz="2400" dirty="0" smtClean="0"/>
              <a:t>, the </a:t>
            </a:r>
            <a:r>
              <a:rPr lang="fr-FR" sz="2400" dirty="0" err="1" smtClean="0"/>
              <a:t>different</a:t>
            </a:r>
            <a:r>
              <a:rPr lang="fr-FR" sz="2400" dirty="0" smtClean="0"/>
              <a:t> </a:t>
            </a:r>
            <a:r>
              <a:rPr lang="fr-FR" sz="2400" dirty="0" err="1" smtClean="0"/>
              <a:t>elements</a:t>
            </a:r>
            <a:r>
              <a:rPr lang="fr-FR" sz="2400" dirty="0" smtClean="0"/>
              <a:t> of the program and the figure </a:t>
            </a:r>
            <a:r>
              <a:rPr lang="fr-FR" sz="2400" dirty="0" err="1" smtClean="0"/>
              <a:t>itself</a:t>
            </a:r>
            <a:r>
              <a:rPr lang="fr-FR" sz="2400" dirty="0" smtClean="0"/>
              <a:t> </a:t>
            </a:r>
            <a:r>
              <a:rPr lang="fr-FR" sz="2400" dirty="0" err="1" smtClean="0"/>
              <a:t>become</a:t>
            </a:r>
            <a:r>
              <a:rPr lang="fr-FR" sz="2400" dirty="0" smtClean="0"/>
              <a:t> </a:t>
            </a:r>
            <a:r>
              <a:rPr lang="fr-FR" sz="2400" b="1" dirty="0" err="1" smtClean="0"/>
              <a:t>resizeable</a:t>
            </a:r>
            <a:r>
              <a:rPr lang="fr-FR" sz="2400" dirty="0" smtClean="0"/>
              <a:t>.</a:t>
            </a:r>
          </a:p>
          <a:p>
            <a:endParaRPr lang="fr-FR" sz="2400" dirty="0" smtClean="0"/>
          </a:p>
          <a:p>
            <a:r>
              <a:rPr lang="en-US" sz="2400" dirty="0" smtClean="0"/>
              <a:t>For easy alignment of the elements, position coordinates will </a:t>
            </a:r>
            <a:r>
              <a:rPr lang="en-US" sz="2400" dirty="0"/>
              <a:t>be </a:t>
            </a:r>
            <a:r>
              <a:rPr lang="en-US" sz="2400" dirty="0" smtClean="0"/>
              <a:t>automatically rounded to a given number that can be adjusted (here: </a:t>
            </a:r>
            <a:r>
              <a:rPr lang="en-US" sz="2400" i="1" dirty="0" smtClean="0"/>
              <a:t>32</a:t>
            </a:r>
            <a:r>
              <a:rPr lang="en-US" sz="2400" dirty="0" smtClean="0"/>
              <a:t>).</a:t>
            </a:r>
          </a:p>
          <a:p>
            <a:pPr marL="457200" indent="-457200">
              <a:buFontTx/>
              <a:buChar char="-"/>
            </a:pPr>
            <a:r>
              <a:rPr lang="en-US" sz="2400" b="1" dirty="0" smtClean="0"/>
              <a:t>move </a:t>
            </a:r>
            <a:r>
              <a:rPr lang="en-US" sz="2400" dirty="0" smtClean="0"/>
              <a:t>elements</a:t>
            </a:r>
            <a:r>
              <a:rPr lang="en-US" sz="2400" b="1" dirty="0" smtClean="0"/>
              <a:t> sides and corners </a:t>
            </a:r>
            <a:r>
              <a:rPr lang="en-US" sz="2400" dirty="0" smtClean="0"/>
              <a:t>with mouse left button</a:t>
            </a:r>
          </a:p>
          <a:p>
            <a:pPr marL="457200" indent="-457200">
              <a:buFontTx/>
              <a:buChar char="-"/>
            </a:pPr>
            <a:r>
              <a:rPr lang="en-US" sz="2400" b="1" dirty="0" smtClean="0"/>
              <a:t>drag</a:t>
            </a:r>
            <a:r>
              <a:rPr lang="en-US" sz="2400" dirty="0" smtClean="0"/>
              <a:t> elements with mouse middle button</a:t>
            </a:r>
          </a:p>
          <a:p>
            <a:pPr marL="457200" indent="-457200">
              <a:buFontTx/>
              <a:buChar char="-"/>
            </a:pPr>
            <a:r>
              <a:rPr lang="en-US" sz="2400" b="1" dirty="0" smtClean="0"/>
              <a:t>round</a:t>
            </a:r>
            <a:r>
              <a:rPr lang="en-US" sz="2400" dirty="0" smtClean="0"/>
              <a:t> an element coordinates to the set number with a right-button click</a:t>
            </a:r>
          </a:p>
          <a:p>
            <a:r>
              <a:rPr lang="en-US" sz="2400" dirty="0" smtClean="0"/>
              <a:t>Press ‘</a:t>
            </a:r>
            <a:r>
              <a:rPr lang="en-US" sz="2400" i="1" dirty="0" smtClean="0"/>
              <a:t>done</a:t>
            </a:r>
            <a:r>
              <a:rPr lang="en-US" sz="2400" dirty="0" smtClean="0"/>
              <a:t>’ once finished!</a:t>
            </a:r>
            <a:endParaRPr lang="en-US" sz="2400" dirty="0"/>
          </a:p>
        </p:txBody>
      </p:sp>
      <p:grpSp>
        <p:nvGrpSpPr>
          <p:cNvPr id="13" name="Groupe 12"/>
          <p:cNvGrpSpPr/>
          <p:nvPr/>
        </p:nvGrpSpPr>
        <p:grpSpPr>
          <a:xfrm>
            <a:off x="10111505" y="3977680"/>
            <a:ext cx="7891639" cy="4896544"/>
            <a:chOff x="7978046" y="5841454"/>
            <a:chExt cx="10110248" cy="6273130"/>
          </a:xfrm>
        </p:grpSpPr>
        <p:pic>
          <p:nvPicPr>
            <p:cNvPr id="7" name="Image 6"/>
            <p:cNvPicPr>
              <a:picLocks noChangeAspect="1"/>
            </p:cNvPicPr>
            <p:nvPr/>
          </p:nvPicPr>
          <p:blipFill>
            <a:blip r:embed="rId3"/>
            <a:stretch>
              <a:fillRect/>
            </a:stretch>
          </p:blipFill>
          <p:spPr>
            <a:xfrm>
              <a:off x="7978046" y="5841454"/>
              <a:ext cx="10110248" cy="6273130"/>
            </a:xfrm>
            <a:prstGeom prst="rect">
              <a:avLst/>
            </a:prstGeom>
          </p:spPr>
        </p:pic>
        <p:pic>
          <p:nvPicPr>
            <p:cNvPr id="1026" name="Picture 2" descr="See original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82094" y="10098360"/>
              <a:ext cx="382140" cy="382142"/>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Image 2"/>
          <p:cNvPicPr>
            <a:picLocks noChangeAspect="1"/>
          </p:cNvPicPr>
          <p:nvPr/>
        </p:nvPicPr>
        <p:blipFill>
          <a:blip r:embed="rId5"/>
          <a:stretch>
            <a:fillRect/>
          </a:stretch>
        </p:blipFill>
        <p:spPr>
          <a:xfrm>
            <a:off x="7045302" y="10459997"/>
            <a:ext cx="4896544" cy="3061297"/>
          </a:xfrm>
          <a:prstGeom prst="rect">
            <a:avLst/>
          </a:prstGeom>
        </p:spPr>
      </p:pic>
      <p:cxnSp>
        <p:nvCxnSpPr>
          <p:cNvPr id="14" name="Connecteur droit avec flèche 13"/>
          <p:cNvCxnSpPr/>
          <p:nvPr/>
        </p:nvCxnSpPr>
        <p:spPr>
          <a:xfrm flipV="1">
            <a:off x="9428035" y="6785992"/>
            <a:ext cx="292029" cy="1"/>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8" name="Image 7"/>
          <p:cNvPicPr>
            <a:picLocks noChangeAspect="1"/>
          </p:cNvPicPr>
          <p:nvPr/>
        </p:nvPicPr>
        <p:blipFill rotWithShape="1">
          <a:blip r:embed="rId6"/>
          <a:srcRect l="4363" t="5534" r="901" b="21383"/>
          <a:stretch/>
        </p:blipFill>
        <p:spPr>
          <a:xfrm>
            <a:off x="9792073" y="9090247"/>
            <a:ext cx="2448272" cy="648073"/>
          </a:xfrm>
          <a:prstGeom prst="rect">
            <a:avLst/>
          </a:prstGeom>
        </p:spPr>
      </p:pic>
      <p:sp>
        <p:nvSpPr>
          <p:cNvPr id="15" name="Rectangle 14"/>
          <p:cNvSpPr/>
          <p:nvPr/>
        </p:nvSpPr>
        <p:spPr>
          <a:xfrm>
            <a:off x="12674439" y="10424992"/>
            <a:ext cx="5613561" cy="1569660"/>
          </a:xfrm>
          <a:prstGeom prst="rect">
            <a:avLst/>
          </a:prstGeom>
        </p:spPr>
        <p:txBody>
          <a:bodyPr wrap="square">
            <a:spAutoFit/>
          </a:bodyPr>
          <a:lstStyle/>
          <a:p>
            <a:r>
              <a:rPr lang="fr-FR" sz="2400" dirty="0" smtClean="0"/>
              <a:t>In the ‘</a:t>
            </a:r>
            <a:r>
              <a:rPr lang="fr-FR" sz="2400" i="1" dirty="0" smtClean="0"/>
              <a:t>more</a:t>
            </a:r>
            <a:r>
              <a:rPr lang="fr-FR" sz="2400" dirty="0" smtClean="0"/>
              <a:t>’ panel, </a:t>
            </a:r>
            <a:r>
              <a:rPr lang="fr-FR" sz="2400" dirty="0" err="1" smtClean="0"/>
              <a:t>button</a:t>
            </a:r>
            <a:r>
              <a:rPr lang="fr-FR" sz="2400" dirty="0" smtClean="0"/>
              <a:t> ‘</a:t>
            </a:r>
            <a:r>
              <a:rPr lang="fr-FR" sz="2400" i="1" dirty="0" err="1" smtClean="0"/>
              <a:t>toggle</a:t>
            </a:r>
            <a:r>
              <a:rPr lang="fr-FR" sz="2400" i="1" dirty="0" smtClean="0"/>
              <a:t> display</a:t>
            </a:r>
            <a:r>
              <a:rPr lang="fr-FR" sz="2400" dirty="0" smtClean="0"/>
              <a:t>’ </a:t>
            </a:r>
            <a:r>
              <a:rPr lang="fr-FR" sz="2400" dirty="0" err="1" smtClean="0"/>
              <a:t>allows</a:t>
            </a:r>
            <a:r>
              <a:rPr lang="fr-FR" sz="2400" dirty="0" smtClean="0"/>
              <a:t> to switch image and time courses display </a:t>
            </a:r>
            <a:r>
              <a:rPr lang="fr-FR" sz="2400" dirty="0" err="1" smtClean="0"/>
              <a:t>when</a:t>
            </a:r>
            <a:r>
              <a:rPr lang="fr-FR" sz="2400" dirty="0" smtClean="0"/>
              <a:t> one </a:t>
            </a:r>
            <a:r>
              <a:rPr lang="fr-FR" sz="2400" dirty="0" err="1" smtClean="0"/>
              <a:t>temporarily</a:t>
            </a:r>
            <a:r>
              <a:rPr lang="fr-FR" sz="2400" dirty="0" smtClean="0"/>
              <a:t> </a:t>
            </a:r>
            <a:r>
              <a:rPr lang="fr-FR" sz="2400" dirty="0" err="1" smtClean="0"/>
              <a:t>needs</a:t>
            </a:r>
            <a:r>
              <a:rPr lang="fr-FR" sz="2400" dirty="0" smtClean="0"/>
              <a:t> to </a:t>
            </a:r>
            <a:r>
              <a:rPr lang="fr-FR" sz="2400" dirty="0" err="1" smtClean="0"/>
              <a:t>see</a:t>
            </a:r>
            <a:r>
              <a:rPr lang="fr-FR" sz="2400" dirty="0" smtClean="0"/>
              <a:t> the images </a:t>
            </a:r>
            <a:r>
              <a:rPr lang="fr-FR" sz="2400" dirty="0" err="1" smtClean="0"/>
              <a:t>larger</a:t>
            </a:r>
            <a:r>
              <a:rPr lang="fr-FR" sz="2400" dirty="0" smtClean="0"/>
              <a:t>.</a:t>
            </a:r>
          </a:p>
        </p:txBody>
      </p:sp>
      <p:sp>
        <p:nvSpPr>
          <p:cNvPr id="16" name="Rectangle 15"/>
          <p:cNvSpPr/>
          <p:nvPr/>
        </p:nvSpPr>
        <p:spPr>
          <a:xfrm>
            <a:off x="13371649" y="12665013"/>
            <a:ext cx="4916351" cy="830997"/>
          </a:xfrm>
          <a:prstGeom prst="rect">
            <a:avLst/>
          </a:prstGeom>
        </p:spPr>
        <p:txBody>
          <a:bodyPr wrap="square">
            <a:spAutoFit/>
          </a:bodyPr>
          <a:lstStyle/>
          <a:p>
            <a:r>
              <a:rPr lang="fr-FR" sz="2400" dirty="0" err="1" smtClean="0"/>
              <a:t>Finally</a:t>
            </a:r>
            <a:r>
              <a:rPr lang="fr-FR" sz="2400" dirty="0" smtClean="0"/>
              <a:t>, font sizes </a:t>
            </a:r>
            <a:r>
              <a:rPr lang="fr-FR" sz="2400" dirty="0" err="1" smtClean="0"/>
              <a:t>can</a:t>
            </a:r>
            <a:r>
              <a:rPr lang="fr-FR" sz="2400" dirty="0" smtClean="0"/>
              <a:t> </a:t>
            </a:r>
            <a:r>
              <a:rPr lang="fr-FR" sz="2400" dirty="0" err="1" smtClean="0"/>
              <a:t>be</a:t>
            </a:r>
            <a:r>
              <a:rPr lang="fr-FR" sz="2400" dirty="0" smtClean="0"/>
              <a:t> change in the ‘</a:t>
            </a:r>
            <a:r>
              <a:rPr lang="fr-FR" sz="2400" i="1" dirty="0" err="1" smtClean="0"/>
              <a:t>Preferences</a:t>
            </a:r>
            <a:r>
              <a:rPr lang="fr-FR" sz="2400" dirty="0" smtClean="0"/>
              <a:t>’ (</a:t>
            </a:r>
            <a:r>
              <a:rPr lang="fr-FR" sz="2400" dirty="0" err="1" smtClean="0"/>
              <a:t>see</a:t>
            </a:r>
            <a:r>
              <a:rPr lang="fr-FR" sz="2400" dirty="0" smtClean="0"/>
              <a:t> </a:t>
            </a:r>
            <a:r>
              <a:rPr lang="fr-FR" sz="2400" dirty="0" err="1" smtClean="0"/>
              <a:t>next</a:t>
            </a:r>
            <a:r>
              <a:rPr lang="fr-FR" sz="2400" dirty="0" smtClean="0"/>
              <a:t> page).</a:t>
            </a:r>
            <a:endParaRPr lang="en-US" sz="2400" dirty="0"/>
          </a:p>
        </p:txBody>
      </p:sp>
      <p:cxnSp>
        <p:nvCxnSpPr>
          <p:cNvPr id="17" name="Connecteur droit avec flèche 16"/>
          <p:cNvCxnSpPr/>
          <p:nvPr/>
        </p:nvCxnSpPr>
        <p:spPr>
          <a:xfrm flipH="1" flipV="1">
            <a:off x="12162128" y="11389207"/>
            <a:ext cx="292029" cy="1"/>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Connecteur droit 18"/>
          <p:cNvCxnSpPr/>
          <p:nvPr/>
        </p:nvCxnSpPr>
        <p:spPr>
          <a:xfrm>
            <a:off x="10524261" y="8280958"/>
            <a:ext cx="131907" cy="737282"/>
          </a:xfrm>
          <a:prstGeom prst="line">
            <a:avLst/>
          </a:prstGeom>
          <a:ln w="1270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pic>
        <p:nvPicPr>
          <p:cNvPr id="4" name="Image 3"/>
          <p:cNvPicPr>
            <a:picLocks noChangeAspect="1"/>
          </p:cNvPicPr>
          <p:nvPr/>
        </p:nvPicPr>
        <p:blipFill>
          <a:blip r:embed="rId7"/>
          <a:stretch>
            <a:fillRect/>
          </a:stretch>
        </p:blipFill>
        <p:spPr>
          <a:xfrm>
            <a:off x="1367136" y="10979951"/>
            <a:ext cx="4986684" cy="2487305"/>
          </a:xfrm>
          <a:prstGeom prst="rect">
            <a:avLst/>
          </a:prstGeom>
        </p:spPr>
      </p:pic>
      <p:cxnSp>
        <p:nvCxnSpPr>
          <p:cNvPr id="39" name="Connecteur droit 38"/>
          <p:cNvCxnSpPr/>
          <p:nvPr/>
        </p:nvCxnSpPr>
        <p:spPr>
          <a:xfrm>
            <a:off x="6398007" y="12446394"/>
            <a:ext cx="1001250" cy="572851"/>
          </a:xfrm>
          <a:prstGeom prst="line">
            <a:avLst/>
          </a:prstGeom>
          <a:ln w="1270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02919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Bulle rectangulaire 11"/>
          <p:cNvSpPr/>
          <p:nvPr/>
        </p:nvSpPr>
        <p:spPr>
          <a:xfrm>
            <a:off x="11573716" y="6261838"/>
            <a:ext cx="2688095" cy="1284974"/>
          </a:xfrm>
          <a:prstGeom prst="wedgeRectCallout">
            <a:avLst>
              <a:gd name="adj1" fmla="val -63008"/>
              <a:gd name="adj2" fmla="val 29461"/>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000" dirty="0" smtClean="0">
                <a:solidFill>
                  <a:schemeClr val="tx1"/>
                </a:solidFill>
              </a:rPr>
              <a:t>Parameters to arbitrate between increasing speed and saving memory</a:t>
            </a:r>
            <a:endParaRPr lang="fr-FR" sz="2000" dirty="0">
              <a:solidFill>
                <a:schemeClr val="tx1"/>
              </a:solidFill>
            </a:endParaRPr>
          </a:p>
        </p:txBody>
      </p:sp>
      <p:sp>
        <p:nvSpPr>
          <p:cNvPr id="2" name="Titre 1"/>
          <p:cNvSpPr>
            <a:spLocks noGrp="1"/>
          </p:cNvSpPr>
          <p:nvPr>
            <p:ph type="title"/>
          </p:nvPr>
        </p:nvSpPr>
        <p:spPr/>
        <p:txBody>
          <a:bodyPr/>
          <a:lstStyle/>
          <a:p>
            <a:r>
              <a:rPr lang="en-US" dirty="0" smtClean="0"/>
              <a:t>3)a. Preferences</a:t>
            </a:r>
            <a:endParaRPr lang="fr-FR" dirty="0"/>
          </a:p>
        </p:txBody>
      </p:sp>
      <p:pic>
        <p:nvPicPr>
          <p:cNvPr id="4" name="Image 3"/>
          <p:cNvPicPr>
            <a:picLocks noChangeAspect="1"/>
          </p:cNvPicPr>
          <p:nvPr/>
        </p:nvPicPr>
        <p:blipFill>
          <a:blip r:embed="rId2"/>
          <a:stretch>
            <a:fillRect/>
          </a:stretch>
        </p:blipFill>
        <p:spPr>
          <a:xfrm>
            <a:off x="5692860" y="2362236"/>
            <a:ext cx="5485011" cy="10358578"/>
          </a:xfrm>
          <a:prstGeom prst="rect">
            <a:avLst/>
          </a:prstGeom>
        </p:spPr>
      </p:pic>
      <p:pic>
        <p:nvPicPr>
          <p:cNvPr id="7" name="Image 6"/>
          <p:cNvPicPr>
            <a:picLocks noChangeAspect="1"/>
          </p:cNvPicPr>
          <p:nvPr/>
        </p:nvPicPr>
        <p:blipFill>
          <a:blip r:embed="rId3"/>
          <a:stretch>
            <a:fillRect/>
          </a:stretch>
        </p:blipFill>
        <p:spPr>
          <a:xfrm>
            <a:off x="1073860" y="1378175"/>
            <a:ext cx="3888432" cy="9182321"/>
          </a:xfrm>
          <a:prstGeom prst="rect">
            <a:avLst/>
          </a:prstGeom>
        </p:spPr>
      </p:pic>
      <p:sp>
        <p:nvSpPr>
          <p:cNvPr id="8" name="Rectangle 7"/>
          <p:cNvSpPr/>
          <p:nvPr/>
        </p:nvSpPr>
        <p:spPr>
          <a:xfrm>
            <a:off x="1044832" y="10054983"/>
            <a:ext cx="3888432" cy="374389"/>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Bulle rectangulaire 11"/>
          <p:cNvSpPr/>
          <p:nvPr/>
        </p:nvSpPr>
        <p:spPr>
          <a:xfrm>
            <a:off x="11574573" y="3409747"/>
            <a:ext cx="2376264" cy="722619"/>
          </a:xfrm>
          <a:prstGeom prst="wedgeRectCallout">
            <a:avLst>
              <a:gd name="adj1" fmla="val -63008"/>
              <a:gd name="adj2" fmla="val 29461"/>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000" dirty="0" smtClean="0">
                <a:solidFill>
                  <a:schemeClr val="tx1"/>
                </a:solidFill>
              </a:rPr>
              <a:t>Change font sizes</a:t>
            </a:r>
            <a:endParaRPr lang="fr-FR" sz="2000" dirty="0">
              <a:solidFill>
                <a:schemeClr val="tx1"/>
              </a:solidFill>
            </a:endParaRPr>
          </a:p>
        </p:txBody>
      </p:sp>
      <p:sp>
        <p:nvSpPr>
          <p:cNvPr id="10" name="Bulle rectangulaire 11"/>
          <p:cNvSpPr/>
          <p:nvPr/>
        </p:nvSpPr>
        <p:spPr>
          <a:xfrm>
            <a:off x="11672500" y="4409728"/>
            <a:ext cx="2843386" cy="1253728"/>
          </a:xfrm>
          <a:prstGeom prst="wedgeRectCallout">
            <a:avLst>
              <a:gd name="adj1" fmla="val -63008"/>
              <a:gd name="adj2" fmla="val 29461"/>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000" dirty="0" smtClean="0">
                <a:solidFill>
                  <a:schemeClr val="tx1"/>
                </a:solidFill>
              </a:rPr>
              <a:t>If checked, the position of the ROIs can be different for different trials</a:t>
            </a:r>
            <a:endParaRPr lang="fr-FR" sz="2000" dirty="0">
              <a:solidFill>
                <a:schemeClr val="tx1"/>
              </a:solidFill>
            </a:endParaRPr>
          </a:p>
        </p:txBody>
      </p:sp>
      <p:sp>
        <p:nvSpPr>
          <p:cNvPr id="13" name="Rectangle 12"/>
          <p:cNvSpPr/>
          <p:nvPr/>
        </p:nvSpPr>
        <p:spPr>
          <a:xfrm>
            <a:off x="5425516" y="5769493"/>
            <a:ext cx="6027984" cy="2137359"/>
          </a:xfrm>
          <a:prstGeom prst="rect">
            <a:avLst/>
          </a:prstGeom>
          <a:solidFill>
            <a:schemeClr val="accent2">
              <a:lumMod val="40000"/>
              <a:lumOff val="60000"/>
              <a:alpha val="25000"/>
            </a:scheme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Bulle rectangulaire 11"/>
          <p:cNvSpPr/>
          <p:nvPr/>
        </p:nvSpPr>
        <p:spPr>
          <a:xfrm>
            <a:off x="11573715" y="7906852"/>
            <a:ext cx="2688095" cy="1279476"/>
          </a:xfrm>
          <a:prstGeom prst="wedgeRectCallout">
            <a:avLst>
              <a:gd name="adj1" fmla="val -61928"/>
              <a:gd name="adj2" fmla="val 15848"/>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000" dirty="0" smtClean="0">
                <a:solidFill>
                  <a:schemeClr val="tx1"/>
                </a:solidFill>
              </a:rPr>
              <a:t>If frame time is not set by user, some functions will assume this frame time</a:t>
            </a:r>
            <a:endParaRPr lang="fr-FR" sz="2000" dirty="0">
              <a:solidFill>
                <a:schemeClr val="tx1"/>
              </a:solidFill>
            </a:endParaRPr>
          </a:p>
        </p:txBody>
      </p:sp>
      <p:sp>
        <p:nvSpPr>
          <p:cNvPr id="16" name="Bulle rectangulaire 11"/>
          <p:cNvSpPr/>
          <p:nvPr/>
        </p:nvSpPr>
        <p:spPr>
          <a:xfrm>
            <a:off x="11573714" y="9637935"/>
            <a:ext cx="2976129" cy="1869317"/>
          </a:xfrm>
          <a:prstGeom prst="wedgeRectCallout">
            <a:avLst>
              <a:gd name="adj1" fmla="val -61546"/>
              <a:gd name="adj2" fmla="val -14797"/>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000" dirty="0" smtClean="0">
                <a:solidFill>
                  <a:schemeClr val="tx1"/>
                </a:solidFill>
              </a:rPr>
              <a:t>Choose between zoom and pan for image and time courses navigation.</a:t>
            </a:r>
          </a:p>
          <a:p>
            <a:r>
              <a:rPr lang="en-US" sz="2000" dirty="0" smtClean="0">
                <a:solidFill>
                  <a:schemeClr val="tx1"/>
                </a:solidFill>
              </a:rPr>
              <a:t>Decide </a:t>
            </a:r>
            <a:r>
              <a:rPr lang="en-US" sz="2000" dirty="0" err="1" smtClean="0">
                <a:solidFill>
                  <a:schemeClr val="tx1"/>
                </a:solidFill>
              </a:rPr>
              <a:t>whever</a:t>
            </a:r>
            <a:r>
              <a:rPr lang="en-US" sz="2000" dirty="0" smtClean="0">
                <a:solidFill>
                  <a:schemeClr val="tx1"/>
                </a:solidFill>
              </a:rPr>
              <a:t> it is possible to zoom in and out with the scroll wheel.</a:t>
            </a:r>
            <a:endParaRPr lang="fr-FR" sz="2000" dirty="0">
              <a:solidFill>
                <a:schemeClr val="tx1"/>
              </a:solidFill>
            </a:endParaRPr>
          </a:p>
        </p:txBody>
      </p:sp>
      <p:sp>
        <p:nvSpPr>
          <p:cNvPr id="17" name="Rectangle 16"/>
          <p:cNvSpPr/>
          <p:nvPr/>
        </p:nvSpPr>
        <p:spPr>
          <a:xfrm>
            <a:off x="0" y="0"/>
            <a:ext cx="914400" cy="13716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8" name="Connecteur droit avec flèche 17"/>
          <p:cNvCxnSpPr/>
          <p:nvPr/>
        </p:nvCxnSpPr>
        <p:spPr>
          <a:xfrm flipH="1">
            <a:off x="11315687" y="5225685"/>
            <a:ext cx="3475830" cy="792428"/>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9" name="ZoneTexte 18"/>
          <p:cNvSpPr txBox="1"/>
          <p:nvPr/>
        </p:nvSpPr>
        <p:spPr>
          <a:xfrm>
            <a:off x="14720524" y="2957185"/>
            <a:ext cx="3496484" cy="9694962"/>
          </a:xfrm>
          <a:prstGeom prst="rect">
            <a:avLst/>
          </a:prstGeom>
          <a:noFill/>
          <a:ln>
            <a:solidFill>
              <a:schemeClr val="tx1"/>
            </a:solidFill>
          </a:ln>
        </p:spPr>
        <p:txBody>
          <a:bodyPr wrap="square" rtlCol="0">
            <a:spAutoFit/>
          </a:bodyPr>
          <a:lstStyle/>
          <a:p>
            <a:r>
              <a:rPr lang="fr-FR" sz="2400" dirty="0" smtClean="0"/>
              <a:t>This section </a:t>
            </a:r>
            <a:r>
              <a:rPr lang="fr-FR" sz="2400" dirty="0" err="1" smtClean="0"/>
              <a:t>is</a:t>
            </a:r>
            <a:r>
              <a:rPr lang="fr-FR" sz="2400" dirty="0" smtClean="0"/>
              <a:t> </a:t>
            </a:r>
            <a:r>
              <a:rPr lang="fr-FR" sz="2400" dirty="0" err="1" smtClean="0"/>
              <a:t>very</a:t>
            </a:r>
            <a:r>
              <a:rPr lang="fr-FR" sz="2400" dirty="0" smtClean="0"/>
              <a:t> important. </a:t>
            </a:r>
          </a:p>
          <a:p>
            <a:r>
              <a:rPr lang="en-US" sz="2400" dirty="0" smtClean="0"/>
              <a:t>Raw data and processed data are stored inside a ‘pool’ whose size is limited. When the pool is filled some data is forgotten and will need to be loaded/computed again when accessed again.</a:t>
            </a:r>
          </a:p>
          <a:p>
            <a:r>
              <a:rPr lang="en-US" sz="2400" i="1" dirty="0" smtClean="0"/>
              <a:t>If </a:t>
            </a:r>
            <a:r>
              <a:rPr lang="en-US" sz="2400" i="1" dirty="0" err="1" smtClean="0"/>
              <a:t>Matlab</a:t>
            </a:r>
            <a:r>
              <a:rPr lang="en-US" sz="2400" i="1" dirty="0" smtClean="0"/>
              <a:t> runs out of memory, decrease the pool size; if data is permanently forgotten and recomputed, try increasing it.</a:t>
            </a:r>
          </a:p>
          <a:p>
            <a:endParaRPr lang="en-US" sz="2400" dirty="0"/>
          </a:p>
          <a:p>
            <a:r>
              <a:rPr lang="en-US" sz="2400" dirty="0" smtClean="0"/>
              <a:t>Preferred float type should normally be set to ‘double’ to avoid numerical errors in computations. However in some circumstances, one can set it to ‘single’ to further save memory.</a:t>
            </a:r>
            <a:endParaRPr lang="fr-FR" sz="2400" dirty="0"/>
          </a:p>
        </p:txBody>
      </p:sp>
    </p:spTree>
    <p:extLst>
      <p:ext uri="{BB962C8B-B14F-4D97-AF65-F5344CB8AC3E}">
        <p14:creationId xmlns:p14="http://schemas.microsoft.com/office/powerpoint/2010/main" val="4129138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3)b. Access from command line</a:t>
            </a:r>
            <a:endParaRPr lang="fr-FR" dirty="0"/>
          </a:p>
        </p:txBody>
      </p:sp>
      <p:sp>
        <p:nvSpPr>
          <p:cNvPr id="4" name="Rectangle 3"/>
          <p:cNvSpPr/>
          <p:nvPr/>
        </p:nvSpPr>
        <p:spPr>
          <a:xfrm>
            <a:off x="0" y="0"/>
            <a:ext cx="914400" cy="13716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a:blip r:embed="rId2"/>
          <a:stretch>
            <a:fillRect/>
          </a:stretch>
        </p:blipFill>
        <p:spPr>
          <a:xfrm>
            <a:off x="4328170" y="6834543"/>
            <a:ext cx="4372694" cy="3690037"/>
          </a:xfrm>
          <a:prstGeom prst="rect">
            <a:avLst/>
          </a:prstGeom>
        </p:spPr>
      </p:pic>
      <p:pic>
        <p:nvPicPr>
          <p:cNvPr id="6" name="Image 5"/>
          <p:cNvPicPr>
            <a:picLocks noChangeAspect="1"/>
          </p:cNvPicPr>
          <p:nvPr/>
        </p:nvPicPr>
        <p:blipFill>
          <a:blip r:embed="rId3"/>
          <a:stretch>
            <a:fillRect/>
          </a:stretch>
        </p:blipFill>
        <p:spPr>
          <a:xfrm>
            <a:off x="9529564" y="1524000"/>
            <a:ext cx="5519092" cy="11989752"/>
          </a:xfrm>
          <a:prstGeom prst="rect">
            <a:avLst/>
          </a:prstGeom>
        </p:spPr>
      </p:pic>
      <p:sp>
        <p:nvSpPr>
          <p:cNvPr id="7" name="Rectangle 6"/>
          <p:cNvSpPr/>
          <p:nvPr/>
        </p:nvSpPr>
        <p:spPr>
          <a:xfrm>
            <a:off x="1295128" y="1961456"/>
            <a:ext cx="7416824" cy="1754326"/>
          </a:xfrm>
          <a:prstGeom prst="rect">
            <a:avLst/>
          </a:prstGeom>
        </p:spPr>
        <p:txBody>
          <a:bodyPr wrap="square">
            <a:spAutoFit/>
          </a:bodyPr>
          <a:lstStyle/>
          <a:p>
            <a:r>
              <a:rPr lang="en-US" dirty="0" smtClean="0"/>
              <a:t>Variable ‘V’ contains all the information used by current </a:t>
            </a:r>
            <a:r>
              <a:rPr lang="en-US" dirty="0" err="1" smtClean="0"/>
              <a:t>OptImage</a:t>
            </a:r>
            <a:r>
              <a:rPr lang="en-US" dirty="0" smtClean="0"/>
              <a:t> window.</a:t>
            </a:r>
          </a:p>
        </p:txBody>
      </p:sp>
      <p:cxnSp>
        <p:nvCxnSpPr>
          <p:cNvPr id="8" name="Connecteur droit avec flèche 7"/>
          <p:cNvCxnSpPr/>
          <p:nvPr/>
        </p:nvCxnSpPr>
        <p:spPr>
          <a:xfrm>
            <a:off x="3032906" y="6834543"/>
            <a:ext cx="933128" cy="1797272"/>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9" name="ZoneTexte 8"/>
          <p:cNvSpPr txBox="1"/>
          <p:nvPr/>
        </p:nvSpPr>
        <p:spPr>
          <a:xfrm>
            <a:off x="1376114" y="5182740"/>
            <a:ext cx="5683796" cy="1384995"/>
          </a:xfrm>
          <a:prstGeom prst="rect">
            <a:avLst/>
          </a:prstGeom>
          <a:noFill/>
        </p:spPr>
        <p:txBody>
          <a:bodyPr wrap="square" rtlCol="0">
            <a:spAutoFit/>
          </a:bodyPr>
          <a:lstStyle/>
          <a:p>
            <a:r>
              <a:rPr lang="fr-FR" sz="2800" dirty="0" smtClean="0"/>
              <a:t>If ‘V’ has been </a:t>
            </a:r>
            <a:r>
              <a:rPr lang="fr-FR" sz="2800" dirty="0" err="1" smtClean="0"/>
              <a:t>cleared</a:t>
            </a:r>
            <a:r>
              <a:rPr lang="fr-FR" sz="2800" dirty="0" smtClean="0"/>
              <a:t>, or </a:t>
            </a:r>
            <a:r>
              <a:rPr lang="fr-FR" sz="2800" dirty="0" err="1" smtClean="0"/>
              <a:t>overwritten</a:t>
            </a:r>
            <a:r>
              <a:rPr lang="fr-FR" sz="2800" dirty="0" smtClean="0"/>
              <a:t> by </a:t>
            </a:r>
            <a:r>
              <a:rPr lang="fr-FR" sz="2800" dirty="0" err="1" smtClean="0"/>
              <a:t>another</a:t>
            </a:r>
            <a:r>
              <a:rPr lang="fr-FR" sz="2800" dirty="0" smtClean="0"/>
              <a:t> </a:t>
            </a:r>
            <a:r>
              <a:rPr lang="fr-FR" sz="2800" dirty="0" err="1" smtClean="0"/>
              <a:t>OptImage</a:t>
            </a:r>
            <a:r>
              <a:rPr lang="fr-FR" sz="2800" dirty="0" smtClean="0"/>
              <a:t> </a:t>
            </a:r>
            <a:r>
              <a:rPr lang="fr-FR" sz="2800" dirty="0" err="1" smtClean="0"/>
              <a:t>window</a:t>
            </a:r>
            <a:r>
              <a:rPr lang="fr-FR" sz="2800" dirty="0" smtClean="0"/>
              <a:t>, use </a:t>
            </a:r>
            <a:r>
              <a:rPr lang="fr-FR" sz="2800" dirty="0" err="1" smtClean="0"/>
              <a:t>this</a:t>
            </a:r>
            <a:r>
              <a:rPr lang="fr-FR" sz="2800" dirty="0" smtClean="0"/>
              <a:t> menu option to </a:t>
            </a:r>
            <a:r>
              <a:rPr lang="fr-FR" sz="2800" dirty="0" err="1" smtClean="0"/>
              <a:t>create</a:t>
            </a:r>
            <a:r>
              <a:rPr lang="fr-FR" sz="2800" dirty="0" smtClean="0"/>
              <a:t> </a:t>
            </a:r>
            <a:r>
              <a:rPr lang="fr-FR" sz="2800" dirty="0" err="1" smtClean="0"/>
              <a:t>it</a:t>
            </a:r>
            <a:r>
              <a:rPr lang="fr-FR" sz="2800" dirty="0" smtClean="0"/>
              <a:t> </a:t>
            </a:r>
            <a:r>
              <a:rPr lang="fr-FR" sz="2800" dirty="0" err="1" smtClean="0"/>
              <a:t>again</a:t>
            </a:r>
            <a:r>
              <a:rPr lang="fr-FR" sz="2800" dirty="0" smtClean="0"/>
              <a:t>.</a:t>
            </a:r>
            <a:endParaRPr lang="fr-FR" sz="2800" dirty="0"/>
          </a:p>
        </p:txBody>
      </p:sp>
      <p:sp>
        <p:nvSpPr>
          <p:cNvPr id="10" name="Rectangle 9"/>
          <p:cNvSpPr/>
          <p:nvPr/>
        </p:nvSpPr>
        <p:spPr>
          <a:xfrm>
            <a:off x="4327104" y="8694681"/>
            <a:ext cx="4372694" cy="476997"/>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Rectangle 11"/>
          <p:cNvSpPr/>
          <p:nvPr/>
        </p:nvSpPr>
        <p:spPr>
          <a:xfrm>
            <a:off x="10675962" y="4481737"/>
            <a:ext cx="3364582" cy="288032"/>
          </a:xfrm>
          <a:prstGeom prst="rect">
            <a:avLst/>
          </a:prstGeom>
          <a:solidFill>
            <a:schemeClr val="tx2">
              <a:lumMod val="60000"/>
              <a:lumOff val="40000"/>
              <a:alpha val="25000"/>
            </a:schemeClr>
          </a:solidFill>
          <a:ln w="38100" cap="flat" cmpd="sng" algn="ctr">
            <a:solidFill>
              <a:srgbClr val="0070C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ZoneTexte 12"/>
          <p:cNvSpPr txBox="1"/>
          <p:nvPr/>
        </p:nvSpPr>
        <p:spPr>
          <a:xfrm>
            <a:off x="14810184" y="4210458"/>
            <a:ext cx="3420666" cy="830997"/>
          </a:xfrm>
          <a:prstGeom prst="rect">
            <a:avLst/>
          </a:prstGeom>
          <a:noFill/>
        </p:spPr>
        <p:txBody>
          <a:bodyPr wrap="square" rtlCol="0">
            <a:spAutoFit/>
          </a:bodyPr>
          <a:lstStyle/>
          <a:p>
            <a:r>
              <a:rPr lang="en-US" sz="2400" b="1" dirty="0" smtClean="0"/>
              <a:t>The most important field is </a:t>
            </a:r>
            <a:r>
              <a:rPr lang="en-US" sz="2400" b="1" dirty="0" err="1" smtClean="0"/>
              <a:t>V.content</a:t>
            </a:r>
            <a:endParaRPr lang="fr-FR" sz="2400" b="1" dirty="0"/>
          </a:p>
        </p:txBody>
      </p:sp>
      <p:sp>
        <p:nvSpPr>
          <p:cNvPr id="14" name="Rectangle 13"/>
          <p:cNvSpPr/>
          <p:nvPr/>
        </p:nvSpPr>
        <p:spPr>
          <a:xfrm>
            <a:off x="10909312" y="5527799"/>
            <a:ext cx="1403040" cy="288032"/>
          </a:xfrm>
          <a:prstGeom prst="rect">
            <a:avLst/>
          </a:prstGeom>
          <a:solidFill>
            <a:schemeClr val="tx2">
              <a:lumMod val="60000"/>
              <a:lumOff val="40000"/>
              <a:alpha val="25000"/>
            </a:schemeClr>
          </a:solidFill>
          <a:ln w="38100" cap="flat" cmpd="sng" algn="ctr">
            <a:solidFill>
              <a:srgbClr val="0070C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ZoneTexte 14"/>
          <p:cNvSpPr txBox="1"/>
          <p:nvPr/>
        </p:nvSpPr>
        <p:spPr>
          <a:xfrm>
            <a:off x="14819584" y="5450507"/>
            <a:ext cx="3420666" cy="461665"/>
          </a:xfrm>
          <a:prstGeom prst="rect">
            <a:avLst/>
          </a:prstGeom>
          <a:noFill/>
        </p:spPr>
        <p:txBody>
          <a:bodyPr wrap="square" rtlCol="0">
            <a:spAutoFit/>
          </a:bodyPr>
          <a:lstStyle/>
          <a:p>
            <a:r>
              <a:rPr lang="en-US" sz="2400" dirty="0" smtClean="0"/>
              <a:t>Number of trials</a:t>
            </a:r>
            <a:endParaRPr lang="fr-FR" sz="2400" dirty="0"/>
          </a:p>
        </p:txBody>
      </p:sp>
      <p:sp>
        <p:nvSpPr>
          <p:cNvPr id="16" name="Rectangle 15"/>
          <p:cNvSpPr/>
          <p:nvPr/>
        </p:nvSpPr>
        <p:spPr>
          <a:xfrm>
            <a:off x="10909312" y="5824215"/>
            <a:ext cx="2915208" cy="288032"/>
          </a:xfrm>
          <a:prstGeom prst="rect">
            <a:avLst/>
          </a:prstGeom>
          <a:solidFill>
            <a:schemeClr val="tx2">
              <a:lumMod val="60000"/>
              <a:lumOff val="40000"/>
              <a:alpha val="25000"/>
            </a:schemeClr>
          </a:solidFill>
          <a:ln w="38100" cap="flat" cmpd="sng" algn="ctr">
            <a:solidFill>
              <a:srgbClr val="0070C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ZoneTexte 16"/>
          <p:cNvSpPr txBox="1"/>
          <p:nvPr/>
        </p:nvSpPr>
        <p:spPr>
          <a:xfrm>
            <a:off x="14819584" y="5681339"/>
            <a:ext cx="3420666" cy="461665"/>
          </a:xfrm>
          <a:prstGeom prst="rect">
            <a:avLst/>
          </a:prstGeom>
          <a:noFill/>
        </p:spPr>
        <p:txBody>
          <a:bodyPr wrap="square" rtlCol="0">
            <a:spAutoFit/>
          </a:bodyPr>
          <a:lstStyle/>
          <a:p>
            <a:r>
              <a:rPr lang="en-US" sz="2400" dirty="0" smtClean="0"/>
              <a:t>Current trial</a:t>
            </a:r>
            <a:endParaRPr lang="fr-FR" sz="2400" dirty="0"/>
          </a:p>
        </p:txBody>
      </p:sp>
      <p:sp>
        <p:nvSpPr>
          <p:cNvPr id="18" name="Rectangle 17"/>
          <p:cNvSpPr/>
          <p:nvPr/>
        </p:nvSpPr>
        <p:spPr>
          <a:xfrm>
            <a:off x="10642772" y="6120631"/>
            <a:ext cx="3901827" cy="3113634"/>
          </a:xfrm>
          <a:prstGeom prst="rect">
            <a:avLst/>
          </a:prstGeom>
          <a:solidFill>
            <a:schemeClr val="tx2">
              <a:lumMod val="60000"/>
              <a:lumOff val="40000"/>
              <a:alpha val="25000"/>
            </a:schemeClr>
          </a:solidFill>
          <a:ln w="38100" cap="flat" cmpd="sng" algn="ctr">
            <a:solidFill>
              <a:srgbClr val="0070C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ZoneTexte 18"/>
          <p:cNvSpPr txBox="1"/>
          <p:nvPr/>
        </p:nvSpPr>
        <p:spPr>
          <a:xfrm>
            <a:off x="14928601" y="8169529"/>
            <a:ext cx="3420666" cy="830997"/>
          </a:xfrm>
          <a:prstGeom prst="rect">
            <a:avLst/>
          </a:prstGeom>
          <a:noFill/>
        </p:spPr>
        <p:txBody>
          <a:bodyPr wrap="square" rtlCol="0">
            <a:spAutoFit/>
          </a:bodyPr>
          <a:lstStyle/>
          <a:p>
            <a:r>
              <a:rPr lang="en-US" sz="2400" dirty="0" smtClean="0"/>
              <a:t>Shortcuts to properties of the current trial</a:t>
            </a:r>
            <a:endParaRPr lang="fr-FR" sz="2400" dirty="0"/>
          </a:p>
        </p:txBody>
      </p:sp>
      <p:sp>
        <p:nvSpPr>
          <p:cNvPr id="20" name="ZoneTexte 19"/>
          <p:cNvSpPr txBox="1"/>
          <p:nvPr/>
        </p:nvSpPr>
        <p:spPr>
          <a:xfrm>
            <a:off x="14819584" y="12587199"/>
            <a:ext cx="3420666" cy="830997"/>
          </a:xfrm>
          <a:prstGeom prst="rect">
            <a:avLst/>
          </a:prstGeom>
          <a:noFill/>
        </p:spPr>
        <p:txBody>
          <a:bodyPr wrap="square" rtlCol="0">
            <a:spAutoFit/>
          </a:bodyPr>
          <a:lstStyle/>
          <a:p>
            <a:r>
              <a:rPr lang="en-US" sz="2400" dirty="0" smtClean="0"/>
              <a:t>Other fields are for internal use only</a:t>
            </a:r>
            <a:endParaRPr lang="fr-FR" sz="2400" dirty="0"/>
          </a:p>
        </p:txBody>
      </p:sp>
      <p:sp>
        <p:nvSpPr>
          <p:cNvPr id="21" name="Rectangle 20"/>
          <p:cNvSpPr/>
          <p:nvPr/>
        </p:nvSpPr>
        <p:spPr>
          <a:xfrm>
            <a:off x="10909312" y="9764061"/>
            <a:ext cx="1331032" cy="253647"/>
          </a:xfrm>
          <a:prstGeom prst="rect">
            <a:avLst/>
          </a:prstGeom>
          <a:solidFill>
            <a:schemeClr val="tx2">
              <a:lumMod val="60000"/>
              <a:lumOff val="40000"/>
              <a:alpha val="25000"/>
            </a:schemeClr>
          </a:solidFill>
          <a:ln w="38100" cap="flat" cmpd="sng" algn="ctr">
            <a:solidFill>
              <a:srgbClr val="0070C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ZoneTexte 21"/>
          <p:cNvSpPr txBox="1"/>
          <p:nvPr/>
        </p:nvSpPr>
        <p:spPr>
          <a:xfrm>
            <a:off x="14928601" y="9640536"/>
            <a:ext cx="3000375" cy="461665"/>
          </a:xfrm>
          <a:prstGeom prst="rect">
            <a:avLst/>
          </a:prstGeom>
          <a:noFill/>
        </p:spPr>
        <p:txBody>
          <a:bodyPr wrap="square" rtlCol="0">
            <a:spAutoFit/>
          </a:bodyPr>
          <a:lstStyle/>
          <a:p>
            <a:r>
              <a:rPr lang="en-US" sz="2400" dirty="0" smtClean="0"/>
              <a:t>Index of current trial</a:t>
            </a:r>
            <a:endParaRPr lang="fr-FR" sz="2400" dirty="0"/>
          </a:p>
        </p:txBody>
      </p:sp>
      <p:sp>
        <p:nvSpPr>
          <p:cNvPr id="23" name="Rectangle 22"/>
          <p:cNvSpPr/>
          <p:nvPr/>
        </p:nvSpPr>
        <p:spPr>
          <a:xfrm>
            <a:off x="10642771" y="10017709"/>
            <a:ext cx="3901827" cy="2096874"/>
          </a:xfrm>
          <a:prstGeom prst="rect">
            <a:avLst/>
          </a:prstGeom>
          <a:solidFill>
            <a:schemeClr val="tx2">
              <a:lumMod val="60000"/>
              <a:lumOff val="40000"/>
              <a:alpha val="25000"/>
            </a:schemeClr>
          </a:solidFill>
          <a:ln w="38100" cap="flat" cmpd="sng" algn="ctr">
            <a:solidFill>
              <a:srgbClr val="0070C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4" name="Connecteur droit avec flèche 23"/>
          <p:cNvCxnSpPr/>
          <p:nvPr/>
        </p:nvCxnSpPr>
        <p:spPr>
          <a:xfrm flipH="1" flipV="1">
            <a:off x="14629283" y="7937527"/>
            <a:ext cx="311993" cy="349394"/>
          </a:xfrm>
          <a:prstGeom prst="straightConnector1">
            <a:avLst/>
          </a:prstGeom>
          <a:ln w="1905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6" name="Connecteur droit avec flèche 25"/>
          <p:cNvCxnSpPr/>
          <p:nvPr/>
        </p:nvCxnSpPr>
        <p:spPr>
          <a:xfrm flipH="1">
            <a:off x="14616608" y="8874224"/>
            <a:ext cx="337344" cy="1040120"/>
          </a:xfrm>
          <a:prstGeom prst="straightConnector1">
            <a:avLst/>
          </a:prstGeom>
          <a:ln w="1905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11070772" y="9222384"/>
            <a:ext cx="1331032" cy="253647"/>
          </a:xfrm>
          <a:prstGeom prst="rect">
            <a:avLst/>
          </a:prstGeom>
          <a:solidFill>
            <a:schemeClr val="tx2">
              <a:lumMod val="60000"/>
              <a:lumOff val="40000"/>
              <a:alpha val="25000"/>
            </a:schemeClr>
          </a:solidFill>
          <a:ln w="38100" cap="flat" cmpd="sng" algn="ctr">
            <a:solidFill>
              <a:srgbClr val="0070C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0" name="Rectangle 29"/>
          <p:cNvSpPr/>
          <p:nvPr/>
        </p:nvSpPr>
        <p:spPr>
          <a:xfrm>
            <a:off x="10909312" y="9476031"/>
            <a:ext cx="2987216" cy="288032"/>
          </a:xfrm>
          <a:prstGeom prst="rect">
            <a:avLst/>
          </a:prstGeom>
          <a:solidFill>
            <a:schemeClr val="tx2">
              <a:lumMod val="60000"/>
              <a:lumOff val="40000"/>
              <a:alpha val="25000"/>
            </a:schemeClr>
          </a:solidFill>
          <a:ln w="38100" cap="flat" cmpd="sng" algn="ctr">
            <a:solidFill>
              <a:srgbClr val="0070C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1" name="ZoneTexte 30"/>
          <p:cNvSpPr txBox="1"/>
          <p:nvPr/>
        </p:nvSpPr>
        <p:spPr>
          <a:xfrm>
            <a:off x="14915739" y="9396354"/>
            <a:ext cx="3288708" cy="461665"/>
          </a:xfrm>
          <a:prstGeom prst="rect">
            <a:avLst/>
          </a:prstGeom>
          <a:noFill/>
        </p:spPr>
        <p:txBody>
          <a:bodyPr wrap="square" rtlCol="0">
            <a:spAutoFit/>
          </a:bodyPr>
          <a:lstStyle/>
          <a:p>
            <a:r>
              <a:rPr lang="en-US" sz="2400" dirty="0" smtClean="0"/>
              <a:t>Shortcut to time courses</a:t>
            </a:r>
            <a:endParaRPr lang="fr-FR" sz="2400" dirty="0"/>
          </a:p>
        </p:txBody>
      </p:sp>
      <p:sp>
        <p:nvSpPr>
          <p:cNvPr id="32" name="ZoneTexte 31"/>
          <p:cNvSpPr txBox="1"/>
          <p:nvPr/>
        </p:nvSpPr>
        <p:spPr>
          <a:xfrm>
            <a:off x="14910340" y="9144815"/>
            <a:ext cx="3000375" cy="461665"/>
          </a:xfrm>
          <a:prstGeom prst="rect">
            <a:avLst/>
          </a:prstGeom>
          <a:noFill/>
        </p:spPr>
        <p:txBody>
          <a:bodyPr wrap="square" rtlCol="0">
            <a:spAutoFit/>
          </a:bodyPr>
          <a:lstStyle/>
          <a:p>
            <a:r>
              <a:rPr lang="en-US" sz="2400" dirty="0" smtClean="0"/>
              <a:t>Number of ROIs</a:t>
            </a:r>
            <a:endParaRPr lang="fr-FR" sz="2400" dirty="0"/>
          </a:p>
        </p:txBody>
      </p:sp>
    </p:spTree>
    <p:extLst>
      <p:ext uri="{BB962C8B-B14F-4D97-AF65-F5344CB8AC3E}">
        <p14:creationId xmlns:p14="http://schemas.microsoft.com/office/powerpoint/2010/main" val="1029295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015208" y="2830892"/>
            <a:ext cx="6264696" cy="8707628"/>
          </a:xfrm>
          <a:prstGeom prst="rect">
            <a:avLst/>
          </a:prstGeom>
        </p:spPr>
      </p:pic>
      <p:sp>
        <p:nvSpPr>
          <p:cNvPr id="5" name="Rectangle 4"/>
          <p:cNvSpPr/>
          <p:nvPr/>
        </p:nvSpPr>
        <p:spPr>
          <a:xfrm>
            <a:off x="3691136" y="5183401"/>
            <a:ext cx="3672408" cy="288032"/>
          </a:xfrm>
          <a:prstGeom prst="rect">
            <a:avLst/>
          </a:prstGeom>
          <a:solidFill>
            <a:schemeClr val="tx2">
              <a:lumMod val="60000"/>
              <a:lumOff val="40000"/>
              <a:alpha val="25000"/>
            </a:schemeClr>
          </a:solidFill>
          <a:ln w="38100" cap="flat" cmpd="sng" algn="ctr">
            <a:solidFill>
              <a:srgbClr val="0070C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ZoneTexte 5"/>
          <p:cNvSpPr txBox="1"/>
          <p:nvPr/>
        </p:nvSpPr>
        <p:spPr>
          <a:xfrm>
            <a:off x="8659688" y="5094260"/>
            <a:ext cx="3420666" cy="461665"/>
          </a:xfrm>
          <a:prstGeom prst="rect">
            <a:avLst/>
          </a:prstGeom>
          <a:noFill/>
        </p:spPr>
        <p:txBody>
          <a:bodyPr wrap="square" rtlCol="0">
            <a:spAutoFit/>
          </a:bodyPr>
          <a:lstStyle/>
          <a:p>
            <a:r>
              <a:rPr lang="en-US" sz="2400" dirty="0" smtClean="0"/>
              <a:t>All the trials</a:t>
            </a:r>
            <a:endParaRPr lang="fr-FR" sz="2400" dirty="0"/>
          </a:p>
        </p:txBody>
      </p:sp>
      <p:sp>
        <p:nvSpPr>
          <p:cNvPr id="7" name="Rectangle 6"/>
          <p:cNvSpPr/>
          <p:nvPr/>
        </p:nvSpPr>
        <p:spPr>
          <a:xfrm>
            <a:off x="359024" y="306119"/>
            <a:ext cx="13969552" cy="1754326"/>
          </a:xfrm>
          <a:prstGeom prst="rect">
            <a:avLst/>
          </a:prstGeom>
        </p:spPr>
        <p:txBody>
          <a:bodyPr wrap="square">
            <a:spAutoFit/>
          </a:bodyPr>
          <a:lstStyle/>
          <a:p>
            <a:r>
              <a:rPr lang="en-US" dirty="0" smtClean="0"/>
              <a:t>‘</a:t>
            </a:r>
            <a:r>
              <a:rPr lang="en-US" dirty="0" err="1" smtClean="0"/>
              <a:t>V.content</a:t>
            </a:r>
            <a:r>
              <a:rPr lang="en-US" dirty="0" smtClean="0"/>
              <a:t>’ contains all the data. </a:t>
            </a:r>
          </a:p>
          <a:p>
            <a:r>
              <a:rPr lang="en-US" dirty="0" smtClean="0"/>
              <a:t>It is saved in a file with extension ‘</a:t>
            </a:r>
            <a:r>
              <a:rPr lang="en-US" dirty="0" err="1" smtClean="0"/>
              <a:t>tpv</a:t>
            </a:r>
            <a:r>
              <a:rPr lang="en-US" dirty="0" smtClean="0"/>
              <a:t>’. Load ‘</a:t>
            </a:r>
            <a:r>
              <a:rPr lang="en-US" dirty="0" err="1" smtClean="0"/>
              <a:t>tpv</a:t>
            </a:r>
            <a:r>
              <a:rPr lang="en-US" dirty="0" smtClean="0"/>
              <a:t> files as follows: load(‘</a:t>
            </a:r>
            <a:r>
              <a:rPr lang="en-US" dirty="0" err="1" smtClean="0"/>
              <a:t>mydata.tpv</a:t>
            </a:r>
            <a:r>
              <a:rPr lang="en-US" dirty="0" smtClean="0"/>
              <a:t>’,’-MAT’)</a:t>
            </a:r>
            <a:endParaRPr lang="en-US" dirty="0"/>
          </a:p>
        </p:txBody>
      </p:sp>
      <p:sp>
        <p:nvSpPr>
          <p:cNvPr id="8" name="Rectangle 7"/>
          <p:cNvSpPr/>
          <p:nvPr/>
        </p:nvSpPr>
        <p:spPr>
          <a:xfrm>
            <a:off x="3475112" y="5498867"/>
            <a:ext cx="3888432" cy="288032"/>
          </a:xfrm>
          <a:prstGeom prst="rect">
            <a:avLst/>
          </a:prstGeom>
          <a:solidFill>
            <a:schemeClr val="tx2">
              <a:lumMod val="60000"/>
              <a:lumOff val="40000"/>
              <a:alpha val="25000"/>
            </a:schemeClr>
          </a:solidFill>
          <a:ln w="38100" cap="flat" cmpd="sng" algn="ctr">
            <a:solidFill>
              <a:srgbClr val="0070C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ZoneTexte 8"/>
          <p:cNvSpPr txBox="1"/>
          <p:nvPr/>
        </p:nvSpPr>
        <p:spPr>
          <a:xfrm>
            <a:off x="8659688" y="5382109"/>
            <a:ext cx="3621882" cy="461665"/>
          </a:xfrm>
          <a:prstGeom prst="rect">
            <a:avLst/>
          </a:prstGeom>
          <a:noFill/>
        </p:spPr>
        <p:txBody>
          <a:bodyPr wrap="square" rtlCol="0">
            <a:spAutoFit/>
          </a:bodyPr>
          <a:lstStyle/>
          <a:p>
            <a:r>
              <a:rPr lang="en-US" sz="2400" dirty="0" smtClean="0"/>
              <a:t>All the time courses</a:t>
            </a:r>
            <a:endParaRPr lang="fr-FR" sz="2400" dirty="0"/>
          </a:p>
        </p:txBody>
      </p:sp>
      <p:sp>
        <p:nvSpPr>
          <p:cNvPr id="10" name="Rectangle 9"/>
          <p:cNvSpPr/>
          <p:nvPr/>
        </p:nvSpPr>
        <p:spPr>
          <a:xfrm>
            <a:off x="3907160" y="11120189"/>
            <a:ext cx="2808312" cy="288032"/>
          </a:xfrm>
          <a:prstGeom prst="rect">
            <a:avLst/>
          </a:prstGeom>
          <a:solidFill>
            <a:schemeClr val="tx2">
              <a:lumMod val="60000"/>
              <a:lumOff val="40000"/>
              <a:alpha val="25000"/>
            </a:schemeClr>
          </a:solidFill>
          <a:ln w="38100" cap="flat" cmpd="sng" algn="ctr">
            <a:solidFill>
              <a:srgbClr val="0070C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ZoneTexte 10"/>
          <p:cNvSpPr txBox="1"/>
          <p:nvPr/>
        </p:nvSpPr>
        <p:spPr>
          <a:xfrm>
            <a:off x="8659688" y="11033372"/>
            <a:ext cx="3960440" cy="830997"/>
          </a:xfrm>
          <a:prstGeom prst="rect">
            <a:avLst/>
          </a:prstGeom>
          <a:noFill/>
        </p:spPr>
        <p:txBody>
          <a:bodyPr wrap="square" rtlCol="0">
            <a:spAutoFit/>
          </a:bodyPr>
          <a:lstStyle/>
          <a:p>
            <a:r>
              <a:rPr lang="en-US" sz="2400" dirty="0" smtClean="0"/>
              <a:t>User can store additional information in this structure.</a:t>
            </a:r>
            <a:endParaRPr lang="fr-FR" sz="2400" dirty="0"/>
          </a:p>
        </p:txBody>
      </p:sp>
    </p:spTree>
    <p:extLst>
      <p:ext uri="{BB962C8B-B14F-4D97-AF65-F5344CB8AC3E}">
        <p14:creationId xmlns:p14="http://schemas.microsoft.com/office/powerpoint/2010/main" val="474455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935088" y="672287"/>
            <a:ext cx="5472608" cy="12946071"/>
          </a:xfrm>
          <a:prstGeom prst="rect">
            <a:avLst/>
          </a:prstGeom>
        </p:spPr>
      </p:pic>
      <p:sp>
        <p:nvSpPr>
          <p:cNvPr id="6" name="Rectangle 5"/>
          <p:cNvSpPr/>
          <p:nvPr/>
        </p:nvSpPr>
        <p:spPr>
          <a:xfrm>
            <a:off x="-5818" y="-21685"/>
            <a:ext cx="13969552" cy="646331"/>
          </a:xfrm>
          <a:prstGeom prst="rect">
            <a:avLst/>
          </a:prstGeom>
        </p:spPr>
        <p:txBody>
          <a:bodyPr wrap="square">
            <a:spAutoFit/>
          </a:bodyPr>
          <a:lstStyle/>
          <a:p>
            <a:r>
              <a:rPr lang="en-US" dirty="0" smtClean="0"/>
              <a:t>‘</a:t>
            </a:r>
            <a:r>
              <a:rPr lang="en-US" dirty="0" err="1" smtClean="0"/>
              <a:t>V.content.trials</a:t>
            </a:r>
            <a:r>
              <a:rPr lang="en-US" dirty="0" smtClean="0"/>
              <a:t>(k)’ contains the information relative to trial k.</a:t>
            </a:r>
            <a:endParaRPr lang="en-US" dirty="0"/>
          </a:p>
        </p:txBody>
      </p:sp>
      <p:sp>
        <p:nvSpPr>
          <p:cNvPr id="7" name="Rectangle 6"/>
          <p:cNvSpPr/>
          <p:nvPr/>
        </p:nvSpPr>
        <p:spPr>
          <a:xfrm>
            <a:off x="2519264" y="2393504"/>
            <a:ext cx="2088232" cy="216024"/>
          </a:xfrm>
          <a:prstGeom prst="rect">
            <a:avLst/>
          </a:prstGeom>
          <a:solidFill>
            <a:schemeClr val="tx2">
              <a:lumMod val="60000"/>
              <a:lumOff val="40000"/>
              <a:alpha val="25000"/>
            </a:schemeClr>
          </a:solidFill>
          <a:ln w="38100" cap="flat" cmpd="sng" algn="ctr">
            <a:solidFill>
              <a:srgbClr val="0070C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ZoneTexte 7"/>
          <p:cNvSpPr txBox="1"/>
          <p:nvPr/>
        </p:nvSpPr>
        <p:spPr>
          <a:xfrm>
            <a:off x="5990630" y="2270683"/>
            <a:ext cx="10472786" cy="461665"/>
          </a:xfrm>
          <a:prstGeom prst="rect">
            <a:avLst/>
          </a:prstGeom>
          <a:noFill/>
        </p:spPr>
        <p:txBody>
          <a:bodyPr wrap="square" rtlCol="0">
            <a:spAutoFit/>
          </a:bodyPr>
          <a:lstStyle/>
          <a:p>
            <a:r>
              <a:rPr lang="en-US" sz="2400" dirty="0" smtClean="0"/>
              <a:t>File where data is saved: note that the data is not read until it is actually used.</a:t>
            </a:r>
            <a:endParaRPr lang="fr-FR" sz="2400" dirty="0"/>
          </a:p>
        </p:txBody>
      </p:sp>
      <p:sp>
        <p:nvSpPr>
          <p:cNvPr id="9" name="Rectangle 8"/>
          <p:cNvSpPr/>
          <p:nvPr/>
        </p:nvSpPr>
        <p:spPr>
          <a:xfrm>
            <a:off x="2349848" y="4544314"/>
            <a:ext cx="1249536" cy="216024"/>
          </a:xfrm>
          <a:prstGeom prst="rect">
            <a:avLst/>
          </a:prstGeom>
          <a:solidFill>
            <a:schemeClr val="tx2">
              <a:lumMod val="60000"/>
              <a:lumOff val="40000"/>
              <a:alpha val="25000"/>
            </a:schemeClr>
          </a:solidFill>
          <a:ln w="38100" cap="flat" cmpd="sng" algn="ctr">
            <a:solidFill>
              <a:srgbClr val="0070C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ZoneTexte 9"/>
          <p:cNvSpPr txBox="1"/>
          <p:nvPr/>
        </p:nvSpPr>
        <p:spPr>
          <a:xfrm>
            <a:off x="5990630" y="4421493"/>
            <a:ext cx="10472786" cy="461665"/>
          </a:xfrm>
          <a:prstGeom prst="rect">
            <a:avLst/>
          </a:prstGeom>
          <a:noFill/>
        </p:spPr>
        <p:txBody>
          <a:bodyPr wrap="square" rtlCol="0">
            <a:spAutoFit/>
          </a:bodyPr>
          <a:lstStyle/>
          <a:p>
            <a:r>
              <a:rPr lang="en-US" sz="2400" dirty="0" smtClean="0"/>
              <a:t>Trial status: ‘</a:t>
            </a:r>
            <a:r>
              <a:rPr lang="en-US" sz="2400" dirty="0" err="1" smtClean="0"/>
              <a:t>n’ormal</a:t>
            </a:r>
            <a:r>
              <a:rPr lang="en-US" sz="2400" dirty="0" smtClean="0"/>
              <a:t>, ‘</a:t>
            </a:r>
            <a:r>
              <a:rPr lang="en-US" sz="2400" dirty="0" err="1" smtClean="0"/>
              <a:t>r’ejected</a:t>
            </a:r>
            <a:r>
              <a:rPr lang="en-US" sz="2400" dirty="0" smtClean="0"/>
              <a:t> or ‘</a:t>
            </a:r>
            <a:r>
              <a:rPr lang="en-US" sz="2400" dirty="0" err="1" smtClean="0"/>
              <a:t>s’pecial</a:t>
            </a:r>
            <a:endParaRPr lang="fr-FR" sz="2400" dirty="0"/>
          </a:p>
        </p:txBody>
      </p:sp>
      <p:sp>
        <p:nvSpPr>
          <p:cNvPr id="11" name="Rectangle 10"/>
          <p:cNvSpPr/>
          <p:nvPr/>
        </p:nvSpPr>
        <p:spPr>
          <a:xfrm>
            <a:off x="2087216" y="4775146"/>
            <a:ext cx="2808312" cy="4531126"/>
          </a:xfrm>
          <a:prstGeom prst="rect">
            <a:avLst/>
          </a:prstGeom>
          <a:solidFill>
            <a:schemeClr val="tx2">
              <a:lumMod val="60000"/>
              <a:lumOff val="40000"/>
              <a:alpha val="25000"/>
            </a:schemeClr>
          </a:solidFill>
          <a:ln w="38100" cap="flat" cmpd="sng" algn="ctr">
            <a:solidFill>
              <a:srgbClr val="0070C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ZoneTexte 11"/>
          <p:cNvSpPr txBox="1"/>
          <p:nvPr/>
        </p:nvSpPr>
        <p:spPr>
          <a:xfrm>
            <a:off x="5990630" y="6807463"/>
            <a:ext cx="10472786" cy="461665"/>
          </a:xfrm>
          <a:prstGeom prst="rect">
            <a:avLst/>
          </a:prstGeom>
          <a:noFill/>
        </p:spPr>
        <p:txBody>
          <a:bodyPr wrap="square" rtlCol="0">
            <a:spAutoFit/>
          </a:bodyPr>
          <a:lstStyle/>
          <a:p>
            <a:r>
              <a:rPr lang="en-US" sz="2400" dirty="0" smtClean="0"/>
              <a:t>Main header information</a:t>
            </a:r>
            <a:endParaRPr lang="fr-FR" sz="2400" dirty="0"/>
          </a:p>
        </p:txBody>
      </p:sp>
      <p:sp>
        <p:nvSpPr>
          <p:cNvPr id="13" name="Rectangle 12"/>
          <p:cNvSpPr/>
          <p:nvPr/>
        </p:nvSpPr>
        <p:spPr>
          <a:xfrm>
            <a:off x="2554760" y="11471890"/>
            <a:ext cx="2988840" cy="204558"/>
          </a:xfrm>
          <a:prstGeom prst="rect">
            <a:avLst/>
          </a:prstGeom>
          <a:solidFill>
            <a:schemeClr val="tx2">
              <a:lumMod val="60000"/>
              <a:lumOff val="40000"/>
              <a:alpha val="25000"/>
            </a:schemeClr>
          </a:solidFill>
          <a:ln w="38100" cap="flat" cmpd="sng" algn="ctr">
            <a:solidFill>
              <a:srgbClr val="0070C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ZoneTexte 14"/>
          <p:cNvSpPr txBox="1"/>
          <p:nvPr/>
        </p:nvSpPr>
        <p:spPr>
          <a:xfrm>
            <a:off x="5990630" y="11343336"/>
            <a:ext cx="10472786" cy="461665"/>
          </a:xfrm>
          <a:prstGeom prst="rect">
            <a:avLst/>
          </a:prstGeom>
          <a:noFill/>
        </p:spPr>
        <p:txBody>
          <a:bodyPr wrap="square" rtlCol="0">
            <a:spAutoFit/>
          </a:bodyPr>
          <a:lstStyle/>
          <a:p>
            <a:r>
              <a:rPr lang="en-US" sz="2400" dirty="0" smtClean="0"/>
              <a:t>Raw data</a:t>
            </a:r>
            <a:endParaRPr lang="fr-FR" sz="2400" dirty="0"/>
          </a:p>
        </p:txBody>
      </p:sp>
      <p:sp>
        <p:nvSpPr>
          <p:cNvPr id="16" name="Rectangle 15"/>
          <p:cNvSpPr/>
          <p:nvPr/>
        </p:nvSpPr>
        <p:spPr>
          <a:xfrm>
            <a:off x="2410744" y="11230577"/>
            <a:ext cx="2556792" cy="204558"/>
          </a:xfrm>
          <a:prstGeom prst="rect">
            <a:avLst/>
          </a:prstGeom>
          <a:solidFill>
            <a:schemeClr val="tx2">
              <a:lumMod val="60000"/>
              <a:lumOff val="40000"/>
              <a:alpha val="25000"/>
            </a:schemeClr>
          </a:solidFill>
          <a:ln w="38100" cap="flat" cmpd="sng" algn="ctr">
            <a:solidFill>
              <a:srgbClr val="0070C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ZoneTexte 16"/>
          <p:cNvSpPr txBox="1"/>
          <p:nvPr/>
        </p:nvSpPr>
        <p:spPr>
          <a:xfrm>
            <a:off x="5990630" y="11102023"/>
            <a:ext cx="10472786" cy="461665"/>
          </a:xfrm>
          <a:prstGeom prst="rect">
            <a:avLst/>
          </a:prstGeom>
          <a:noFill/>
        </p:spPr>
        <p:txBody>
          <a:bodyPr wrap="square" rtlCol="0">
            <a:spAutoFit/>
          </a:bodyPr>
          <a:lstStyle/>
          <a:p>
            <a:r>
              <a:rPr lang="en-US" sz="2400" dirty="0" smtClean="0"/>
              <a:t>Average frame of the raw data</a:t>
            </a:r>
            <a:endParaRPr lang="fr-FR" sz="2400" dirty="0"/>
          </a:p>
        </p:txBody>
      </p:sp>
      <p:sp>
        <p:nvSpPr>
          <p:cNvPr id="18" name="Rectangle 17"/>
          <p:cNvSpPr/>
          <p:nvPr/>
        </p:nvSpPr>
        <p:spPr>
          <a:xfrm>
            <a:off x="2349848" y="12164141"/>
            <a:ext cx="3210570" cy="204558"/>
          </a:xfrm>
          <a:prstGeom prst="rect">
            <a:avLst/>
          </a:prstGeom>
          <a:solidFill>
            <a:schemeClr val="tx2">
              <a:lumMod val="60000"/>
              <a:lumOff val="40000"/>
              <a:alpha val="25000"/>
            </a:schemeClr>
          </a:solidFill>
          <a:ln w="38100" cap="flat" cmpd="sng" algn="ctr">
            <a:solidFill>
              <a:srgbClr val="0070C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ZoneTexte 18"/>
          <p:cNvSpPr txBox="1"/>
          <p:nvPr/>
        </p:nvSpPr>
        <p:spPr>
          <a:xfrm>
            <a:off x="6007448" y="12035587"/>
            <a:ext cx="2776512" cy="461665"/>
          </a:xfrm>
          <a:prstGeom prst="rect">
            <a:avLst/>
          </a:prstGeom>
          <a:noFill/>
        </p:spPr>
        <p:txBody>
          <a:bodyPr wrap="square" rtlCol="0">
            <a:spAutoFit/>
          </a:bodyPr>
          <a:lstStyle/>
          <a:p>
            <a:r>
              <a:rPr lang="en-US" sz="2400" dirty="0" smtClean="0"/>
              <a:t>Processed data</a:t>
            </a:r>
            <a:endParaRPr lang="fr-FR" sz="2400" dirty="0"/>
          </a:p>
        </p:txBody>
      </p:sp>
      <p:sp>
        <p:nvSpPr>
          <p:cNvPr id="20" name="Rectangle 19"/>
          <p:cNvSpPr/>
          <p:nvPr/>
        </p:nvSpPr>
        <p:spPr>
          <a:xfrm>
            <a:off x="1756966" y="9969584"/>
            <a:ext cx="2922538" cy="725212"/>
          </a:xfrm>
          <a:prstGeom prst="rect">
            <a:avLst/>
          </a:prstGeom>
          <a:solidFill>
            <a:schemeClr val="tx2">
              <a:lumMod val="60000"/>
              <a:lumOff val="40000"/>
              <a:alpha val="25000"/>
            </a:schemeClr>
          </a:solidFill>
          <a:ln w="38100" cap="flat" cmpd="sng" algn="ctr">
            <a:solidFill>
              <a:srgbClr val="0070C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Rectangle 20"/>
          <p:cNvSpPr/>
          <p:nvPr/>
        </p:nvSpPr>
        <p:spPr>
          <a:xfrm>
            <a:off x="2410744" y="10731551"/>
            <a:ext cx="2922538" cy="247650"/>
          </a:xfrm>
          <a:prstGeom prst="rect">
            <a:avLst/>
          </a:prstGeom>
          <a:solidFill>
            <a:schemeClr val="tx2">
              <a:lumMod val="60000"/>
              <a:lumOff val="40000"/>
              <a:alpha val="25000"/>
            </a:schemeClr>
          </a:solidFill>
          <a:ln w="38100" cap="flat" cmpd="sng" algn="ctr">
            <a:solidFill>
              <a:srgbClr val="0070C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ZoneTexte 21"/>
          <p:cNvSpPr txBox="1"/>
          <p:nvPr/>
        </p:nvSpPr>
        <p:spPr>
          <a:xfrm>
            <a:off x="5985764" y="10616537"/>
            <a:ext cx="4403060" cy="461665"/>
          </a:xfrm>
          <a:prstGeom prst="rect">
            <a:avLst/>
          </a:prstGeom>
          <a:noFill/>
        </p:spPr>
        <p:txBody>
          <a:bodyPr wrap="square" rtlCol="0">
            <a:spAutoFit/>
          </a:bodyPr>
          <a:lstStyle/>
          <a:p>
            <a:r>
              <a:rPr lang="en-US" sz="2400" dirty="0" smtClean="0"/>
              <a:t>Processing applied to the data</a:t>
            </a:r>
            <a:endParaRPr lang="fr-FR" sz="2400" dirty="0"/>
          </a:p>
        </p:txBody>
      </p:sp>
      <p:sp>
        <p:nvSpPr>
          <p:cNvPr id="23" name="ZoneTexte 22"/>
          <p:cNvSpPr txBox="1"/>
          <p:nvPr/>
        </p:nvSpPr>
        <p:spPr>
          <a:xfrm>
            <a:off x="5985764" y="10034215"/>
            <a:ext cx="5894540" cy="461665"/>
          </a:xfrm>
          <a:prstGeom prst="rect">
            <a:avLst/>
          </a:prstGeom>
          <a:noFill/>
        </p:spPr>
        <p:txBody>
          <a:bodyPr wrap="square" rtlCol="0">
            <a:spAutoFit/>
          </a:bodyPr>
          <a:lstStyle/>
          <a:p>
            <a:r>
              <a:rPr lang="en-US" sz="2400" dirty="0" smtClean="0"/>
              <a:t>Header information related to stimulation</a:t>
            </a:r>
            <a:endParaRPr lang="fr-FR" sz="2400" dirty="0"/>
          </a:p>
        </p:txBody>
      </p:sp>
    </p:spTree>
    <p:extLst>
      <p:ext uri="{BB962C8B-B14F-4D97-AF65-F5344CB8AC3E}">
        <p14:creationId xmlns:p14="http://schemas.microsoft.com/office/powerpoint/2010/main" val="370129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87016" y="1385392"/>
            <a:ext cx="4680520" cy="6931000"/>
          </a:xfrm>
          <a:prstGeom prst="rect">
            <a:avLst/>
          </a:prstGeom>
        </p:spPr>
      </p:pic>
      <p:sp>
        <p:nvSpPr>
          <p:cNvPr id="6" name="Rectangle 5"/>
          <p:cNvSpPr/>
          <p:nvPr/>
        </p:nvSpPr>
        <p:spPr>
          <a:xfrm>
            <a:off x="-5818" y="-21685"/>
            <a:ext cx="13542306" cy="1200329"/>
          </a:xfrm>
          <a:prstGeom prst="rect">
            <a:avLst/>
          </a:prstGeom>
        </p:spPr>
        <p:txBody>
          <a:bodyPr wrap="square">
            <a:spAutoFit/>
          </a:bodyPr>
          <a:lstStyle/>
          <a:p>
            <a:r>
              <a:rPr lang="en-US" dirty="0" smtClean="0"/>
              <a:t>‘</a:t>
            </a:r>
            <a:r>
              <a:rPr lang="en-US" dirty="0" err="1" smtClean="0"/>
              <a:t>V.content.signal.x</a:t>
            </a:r>
            <a:r>
              <a:rPr lang="en-US" dirty="0" smtClean="0"/>
              <a:t>(</a:t>
            </a:r>
            <a:r>
              <a:rPr lang="en-US" dirty="0" err="1" smtClean="0"/>
              <a:t>k,i</a:t>
            </a:r>
            <a:r>
              <a:rPr lang="en-US" dirty="0" smtClean="0"/>
              <a:t>)’ contains the information relative to time courses for trial k and region of interest </a:t>
            </a:r>
            <a:r>
              <a:rPr lang="en-US" dirty="0" err="1" smtClean="0"/>
              <a:t>i</a:t>
            </a:r>
            <a:r>
              <a:rPr lang="en-US" dirty="0" smtClean="0"/>
              <a:t>.</a:t>
            </a:r>
            <a:endParaRPr lang="en-US" dirty="0"/>
          </a:p>
        </p:txBody>
      </p:sp>
      <p:pic>
        <p:nvPicPr>
          <p:cNvPr id="17" name="Image 16"/>
          <p:cNvPicPr>
            <a:picLocks noChangeAspect="1"/>
          </p:cNvPicPr>
          <p:nvPr/>
        </p:nvPicPr>
        <p:blipFill>
          <a:blip r:embed="rId3"/>
          <a:stretch>
            <a:fillRect/>
          </a:stretch>
        </p:blipFill>
        <p:spPr>
          <a:xfrm>
            <a:off x="5327576" y="3520430"/>
            <a:ext cx="5873478" cy="8210569"/>
          </a:xfrm>
          <a:prstGeom prst="rect">
            <a:avLst/>
          </a:prstGeom>
        </p:spPr>
      </p:pic>
      <p:sp>
        <p:nvSpPr>
          <p:cNvPr id="18" name="Rectangle 17"/>
          <p:cNvSpPr/>
          <p:nvPr/>
        </p:nvSpPr>
        <p:spPr>
          <a:xfrm>
            <a:off x="7487816" y="6300168"/>
            <a:ext cx="3471366" cy="338844"/>
          </a:xfrm>
          <a:prstGeom prst="rect">
            <a:avLst/>
          </a:prstGeom>
          <a:solidFill>
            <a:schemeClr val="tx2">
              <a:lumMod val="60000"/>
              <a:lumOff val="40000"/>
              <a:alpha val="25000"/>
            </a:schemeClr>
          </a:solidFill>
          <a:ln w="38100" cap="flat" cmpd="sng" algn="ctr">
            <a:solidFill>
              <a:srgbClr val="0070C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ZoneTexte 18"/>
          <p:cNvSpPr txBox="1"/>
          <p:nvPr/>
        </p:nvSpPr>
        <p:spPr>
          <a:xfrm>
            <a:off x="11024969" y="6238757"/>
            <a:ext cx="5231184" cy="461665"/>
          </a:xfrm>
          <a:prstGeom prst="rect">
            <a:avLst/>
          </a:prstGeom>
          <a:noFill/>
        </p:spPr>
        <p:txBody>
          <a:bodyPr wrap="square" rtlCol="0">
            <a:spAutoFit/>
          </a:bodyPr>
          <a:lstStyle/>
          <a:p>
            <a:r>
              <a:rPr lang="en-US" sz="2400" dirty="0" smtClean="0"/>
              <a:t>Coordinates of the region of interest</a:t>
            </a:r>
            <a:endParaRPr lang="fr-FR" sz="2400" dirty="0"/>
          </a:p>
        </p:txBody>
      </p:sp>
      <p:sp>
        <p:nvSpPr>
          <p:cNvPr id="20" name="Rectangle 19"/>
          <p:cNvSpPr/>
          <p:nvPr/>
        </p:nvSpPr>
        <p:spPr>
          <a:xfrm>
            <a:off x="7271792" y="8316392"/>
            <a:ext cx="3471366" cy="338844"/>
          </a:xfrm>
          <a:prstGeom prst="rect">
            <a:avLst/>
          </a:prstGeom>
          <a:solidFill>
            <a:schemeClr val="tx2">
              <a:lumMod val="60000"/>
              <a:lumOff val="40000"/>
              <a:alpha val="25000"/>
            </a:schemeClr>
          </a:solidFill>
          <a:ln w="38100" cap="flat" cmpd="sng" algn="ctr">
            <a:solidFill>
              <a:srgbClr val="0070C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ZoneTexte 20"/>
          <p:cNvSpPr txBox="1"/>
          <p:nvPr/>
        </p:nvSpPr>
        <p:spPr>
          <a:xfrm>
            <a:off x="11144601" y="8266347"/>
            <a:ext cx="5231184" cy="461665"/>
          </a:xfrm>
          <a:prstGeom prst="rect">
            <a:avLst/>
          </a:prstGeom>
          <a:noFill/>
        </p:spPr>
        <p:txBody>
          <a:bodyPr wrap="square" rtlCol="0">
            <a:spAutoFit/>
          </a:bodyPr>
          <a:lstStyle/>
          <a:p>
            <a:r>
              <a:rPr lang="en-US" sz="2400" dirty="0" smtClean="0"/>
              <a:t>Time courses before signal processing</a:t>
            </a:r>
            <a:endParaRPr lang="fr-FR" sz="2400" dirty="0"/>
          </a:p>
        </p:txBody>
      </p:sp>
      <p:sp>
        <p:nvSpPr>
          <p:cNvPr id="22" name="Rectangle 21"/>
          <p:cNvSpPr/>
          <p:nvPr/>
        </p:nvSpPr>
        <p:spPr>
          <a:xfrm>
            <a:off x="7199784" y="8615534"/>
            <a:ext cx="1440160" cy="338844"/>
          </a:xfrm>
          <a:prstGeom prst="rect">
            <a:avLst/>
          </a:prstGeom>
          <a:solidFill>
            <a:schemeClr val="tx2">
              <a:lumMod val="60000"/>
              <a:lumOff val="40000"/>
              <a:alpha val="25000"/>
            </a:schemeClr>
          </a:solidFill>
          <a:ln w="38100" cap="flat" cmpd="sng" algn="ctr">
            <a:solidFill>
              <a:srgbClr val="0070C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 name="ZoneTexte 22"/>
          <p:cNvSpPr txBox="1"/>
          <p:nvPr/>
        </p:nvSpPr>
        <p:spPr>
          <a:xfrm>
            <a:off x="11144601" y="8565489"/>
            <a:ext cx="7128792" cy="461665"/>
          </a:xfrm>
          <a:prstGeom prst="rect">
            <a:avLst/>
          </a:prstGeom>
          <a:noFill/>
        </p:spPr>
        <p:txBody>
          <a:bodyPr wrap="square" rtlCol="0">
            <a:spAutoFit/>
          </a:bodyPr>
          <a:lstStyle/>
          <a:p>
            <a:r>
              <a:rPr lang="en-US" sz="2400" dirty="0" smtClean="0"/>
              <a:t>Time courses of secondary data before signal processing</a:t>
            </a:r>
            <a:endParaRPr lang="fr-FR" sz="2400" dirty="0"/>
          </a:p>
        </p:txBody>
      </p:sp>
      <p:sp>
        <p:nvSpPr>
          <p:cNvPr id="24" name="Rectangle 23"/>
          <p:cNvSpPr/>
          <p:nvPr/>
        </p:nvSpPr>
        <p:spPr>
          <a:xfrm>
            <a:off x="7055768" y="8951553"/>
            <a:ext cx="3687390" cy="338844"/>
          </a:xfrm>
          <a:prstGeom prst="rect">
            <a:avLst/>
          </a:prstGeom>
          <a:solidFill>
            <a:schemeClr val="tx2">
              <a:lumMod val="60000"/>
              <a:lumOff val="40000"/>
              <a:alpha val="25000"/>
            </a:schemeClr>
          </a:solidFill>
          <a:ln w="38100" cap="flat" cmpd="sng" algn="ctr">
            <a:solidFill>
              <a:srgbClr val="0070C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ZoneTexte 24"/>
          <p:cNvSpPr txBox="1"/>
          <p:nvPr/>
        </p:nvSpPr>
        <p:spPr>
          <a:xfrm>
            <a:off x="11144601" y="8901508"/>
            <a:ext cx="5231184" cy="461665"/>
          </a:xfrm>
          <a:prstGeom prst="rect">
            <a:avLst/>
          </a:prstGeom>
          <a:noFill/>
        </p:spPr>
        <p:txBody>
          <a:bodyPr wrap="square" rtlCol="0">
            <a:spAutoFit/>
          </a:bodyPr>
          <a:lstStyle/>
          <a:p>
            <a:r>
              <a:rPr lang="en-US" sz="2400" dirty="0" smtClean="0"/>
              <a:t>Time courses after signal processing</a:t>
            </a:r>
            <a:endParaRPr lang="fr-FR" sz="2400" dirty="0"/>
          </a:p>
        </p:txBody>
      </p:sp>
      <p:sp>
        <p:nvSpPr>
          <p:cNvPr id="26" name="Rectangle 25"/>
          <p:cNvSpPr/>
          <p:nvPr/>
        </p:nvSpPr>
        <p:spPr>
          <a:xfrm>
            <a:off x="6839744" y="9299922"/>
            <a:ext cx="1800200" cy="338844"/>
          </a:xfrm>
          <a:prstGeom prst="rect">
            <a:avLst/>
          </a:prstGeom>
          <a:solidFill>
            <a:schemeClr val="tx2">
              <a:lumMod val="60000"/>
              <a:lumOff val="40000"/>
              <a:alpha val="25000"/>
            </a:schemeClr>
          </a:solidFill>
          <a:ln w="38100" cap="flat" cmpd="sng" algn="ctr">
            <a:solidFill>
              <a:srgbClr val="0070C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 name="ZoneTexte 26"/>
          <p:cNvSpPr txBox="1"/>
          <p:nvPr/>
        </p:nvSpPr>
        <p:spPr>
          <a:xfrm>
            <a:off x="11144600" y="9249877"/>
            <a:ext cx="7143399" cy="461665"/>
          </a:xfrm>
          <a:prstGeom prst="rect">
            <a:avLst/>
          </a:prstGeom>
          <a:noFill/>
        </p:spPr>
        <p:txBody>
          <a:bodyPr wrap="square" rtlCol="0">
            <a:spAutoFit/>
          </a:bodyPr>
          <a:lstStyle/>
          <a:p>
            <a:r>
              <a:rPr lang="en-US" sz="2400" dirty="0" smtClean="0"/>
              <a:t>Time courses </a:t>
            </a:r>
            <a:r>
              <a:rPr lang="en-US" sz="2400" dirty="0"/>
              <a:t>of secondary data </a:t>
            </a:r>
            <a:r>
              <a:rPr lang="en-US" sz="2400" dirty="0" smtClean="0"/>
              <a:t>after signal processing</a:t>
            </a:r>
            <a:endParaRPr lang="fr-FR" sz="2400" dirty="0"/>
          </a:p>
        </p:txBody>
      </p:sp>
      <p:sp>
        <p:nvSpPr>
          <p:cNvPr id="31" name="Rectangle 30"/>
          <p:cNvSpPr/>
          <p:nvPr/>
        </p:nvSpPr>
        <p:spPr>
          <a:xfrm>
            <a:off x="7271792" y="7973474"/>
            <a:ext cx="3471366" cy="338844"/>
          </a:xfrm>
          <a:prstGeom prst="rect">
            <a:avLst/>
          </a:prstGeom>
          <a:solidFill>
            <a:schemeClr val="tx2">
              <a:lumMod val="60000"/>
              <a:lumOff val="40000"/>
              <a:alpha val="25000"/>
            </a:schemeClr>
          </a:solidFill>
          <a:ln w="38100" cap="flat" cmpd="sng" algn="ctr">
            <a:solidFill>
              <a:srgbClr val="0070C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2" name="ZoneTexte 31"/>
          <p:cNvSpPr txBox="1"/>
          <p:nvPr/>
        </p:nvSpPr>
        <p:spPr>
          <a:xfrm>
            <a:off x="11144601" y="7923429"/>
            <a:ext cx="5231184" cy="461665"/>
          </a:xfrm>
          <a:prstGeom prst="rect">
            <a:avLst/>
          </a:prstGeom>
          <a:noFill/>
        </p:spPr>
        <p:txBody>
          <a:bodyPr wrap="square" rtlCol="0">
            <a:spAutoFit/>
          </a:bodyPr>
          <a:lstStyle/>
          <a:p>
            <a:r>
              <a:rPr lang="en-US" sz="2400" dirty="0" smtClean="0"/>
              <a:t>Vector of time instants</a:t>
            </a:r>
            <a:endParaRPr lang="fr-FR" sz="2400" dirty="0"/>
          </a:p>
        </p:txBody>
      </p:sp>
      <p:sp>
        <p:nvSpPr>
          <p:cNvPr id="33" name="Rectangle 32"/>
          <p:cNvSpPr/>
          <p:nvPr/>
        </p:nvSpPr>
        <p:spPr>
          <a:xfrm>
            <a:off x="1583160" y="4050248"/>
            <a:ext cx="2376264" cy="287472"/>
          </a:xfrm>
          <a:prstGeom prst="rect">
            <a:avLst/>
          </a:prstGeom>
          <a:solidFill>
            <a:schemeClr val="tx2">
              <a:lumMod val="60000"/>
              <a:lumOff val="40000"/>
              <a:alpha val="25000"/>
            </a:schemeClr>
          </a:solidFill>
          <a:ln w="38100" cap="flat" cmpd="sng" algn="ctr">
            <a:solidFill>
              <a:srgbClr val="0070C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 name="ZoneTexte 33"/>
          <p:cNvSpPr txBox="1"/>
          <p:nvPr/>
        </p:nvSpPr>
        <p:spPr>
          <a:xfrm>
            <a:off x="4967536" y="2853858"/>
            <a:ext cx="7143399" cy="461665"/>
          </a:xfrm>
          <a:prstGeom prst="rect">
            <a:avLst/>
          </a:prstGeom>
          <a:noFill/>
        </p:spPr>
        <p:txBody>
          <a:bodyPr wrap="square" rtlCol="0">
            <a:spAutoFit/>
          </a:bodyPr>
          <a:lstStyle/>
          <a:p>
            <a:r>
              <a:rPr lang="en-US" sz="2400" dirty="0" smtClean="0"/>
              <a:t>Processing applied to the signals</a:t>
            </a:r>
            <a:endParaRPr lang="fr-FR" sz="2400" dirty="0"/>
          </a:p>
        </p:txBody>
      </p:sp>
      <p:cxnSp>
        <p:nvCxnSpPr>
          <p:cNvPr id="35" name="Connecteur droit avec flèche 34"/>
          <p:cNvCxnSpPr/>
          <p:nvPr/>
        </p:nvCxnSpPr>
        <p:spPr>
          <a:xfrm flipH="1">
            <a:off x="4092476" y="3315523"/>
            <a:ext cx="886408" cy="649098"/>
          </a:xfrm>
          <a:prstGeom prst="straightConnector1">
            <a:avLst/>
          </a:prstGeom>
          <a:ln w="1905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133075" y="11865132"/>
            <a:ext cx="18140317" cy="1754326"/>
          </a:xfrm>
          <a:prstGeom prst="rect">
            <a:avLst/>
          </a:prstGeom>
        </p:spPr>
        <p:txBody>
          <a:bodyPr wrap="square">
            <a:spAutoFit/>
          </a:bodyPr>
          <a:lstStyle/>
          <a:p>
            <a:r>
              <a:rPr lang="en-US" dirty="0" smtClean="0"/>
              <a:t>Signals can be accessed also using the following method: </a:t>
            </a:r>
          </a:p>
          <a:p>
            <a:r>
              <a:rPr lang="en-US" dirty="0" err="1" smtClean="0"/>
              <a:t>V.getsignals</a:t>
            </a:r>
            <a:r>
              <a:rPr lang="en-US" dirty="0" smtClean="0"/>
              <a:t>(</a:t>
            </a:r>
            <a:r>
              <a:rPr lang="en-US" dirty="0" err="1" smtClean="0"/>
              <a:t>ktrials,iregions</a:t>
            </a:r>
            <a:r>
              <a:rPr lang="en-US" dirty="0" smtClean="0"/>
              <a:t>), or </a:t>
            </a:r>
            <a:r>
              <a:rPr lang="en-US" dirty="0" err="1" smtClean="0"/>
              <a:t>V.getsignals</a:t>
            </a:r>
            <a:r>
              <a:rPr lang="en-US" dirty="0" smtClean="0"/>
              <a:t>(‘all’), </a:t>
            </a:r>
            <a:r>
              <a:rPr lang="en-US" dirty="0" err="1" smtClean="0"/>
              <a:t>V.getsignals</a:t>
            </a:r>
            <a:r>
              <a:rPr lang="en-US" dirty="0" smtClean="0"/>
              <a:t>(‘trial’), </a:t>
            </a:r>
            <a:r>
              <a:rPr lang="en-US" dirty="0" err="1" smtClean="0"/>
              <a:t>V.getsignals</a:t>
            </a:r>
            <a:r>
              <a:rPr lang="en-US" dirty="0" smtClean="0"/>
              <a:t>(‘</a:t>
            </a:r>
            <a:r>
              <a:rPr lang="en-US" dirty="0" err="1" smtClean="0"/>
              <a:t>sel</a:t>
            </a:r>
            <a:r>
              <a:rPr lang="en-US" dirty="0" smtClean="0"/>
              <a:t>’), </a:t>
            </a:r>
            <a:r>
              <a:rPr lang="en-US" dirty="0" err="1" smtClean="0"/>
              <a:t>V.getsignals</a:t>
            </a:r>
            <a:r>
              <a:rPr lang="en-US" dirty="0" smtClean="0"/>
              <a:t>(‘current’)</a:t>
            </a:r>
            <a:endParaRPr lang="en-US" dirty="0"/>
          </a:p>
        </p:txBody>
      </p:sp>
    </p:spTree>
    <p:extLst>
      <p:ext uri="{BB962C8B-B14F-4D97-AF65-F5344CB8AC3E}">
        <p14:creationId xmlns:p14="http://schemas.microsoft.com/office/powerpoint/2010/main" val="403549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Espace réservé du contenu 2"/>
          <p:cNvSpPr>
            <a:spLocks noGrp="1"/>
          </p:cNvSpPr>
          <p:nvPr>
            <p:ph idx="1"/>
          </p:nvPr>
        </p:nvSpPr>
        <p:spPr>
          <a:xfrm>
            <a:off x="2209800" y="2209800"/>
            <a:ext cx="16459200" cy="11582400"/>
          </a:xfrm>
        </p:spPr>
        <p:txBody>
          <a:bodyPr>
            <a:normAutofit/>
          </a:bodyPr>
          <a:lstStyle/>
          <a:p>
            <a:pPr marL="1943100" lvl="1" indent="-1143000">
              <a:buAutoNum type="alphaLcPeriod"/>
            </a:pPr>
            <a:r>
              <a:rPr lang="en-US" dirty="0" smtClean="0"/>
              <a:t>Open the data</a:t>
            </a:r>
          </a:p>
          <a:p>
            <a:pPr marL="1943100" lvl="1" indent="-1143000">
              <a:buAutoNum type="alphaLcPeriod"/>
            </a:pPr>
            <a:endParaRPr lang="en-US" dirty="0" smtClean="0"/>
          </a:p>
          <a:p>
            <a:pPr marL="1943100" lvl="1" indent="-1143000">
              <a:buAutoNum type="alphaLcPeriod"/>
            </a:pPr>
            <a:r>
              <a:rPr lang="en-US" dirty="0" smtClean="0"/>
              <a:t>Header information</a:t>
            </a:r>
          </a:p>
          <a:p>
            <a:pPr marL="1943100" lvl="1" indent="-1143000">
              <a:buAutoNum type="alphaLcPeriod"/>
            </a:pPr>
            <a:endParaRPr lang="en-US" dirty="0" smtClean="0"/>
          </a:p>
          <a:p>
            <a:pPr marL="1943100" lvl="1" indent="-1143000">
              <a:buAutoNum type="alphaLcPeriod"/>
            </a:pPr>
            <a:r>
              <a:rPr lang="en-US" dirty="0" smtClean="0"/>
              <a:t>Operations on movie data</a:t>
            </a:r>
          </a:p>
          <a:p>
            <a:pPr marL="1943100" lvl="1" indent="-1143000">
              <a:buAutoNum type="alphaLcPeriod"/>
            </a:pPr>
            <a:endParaRPr lang="en-US" dirty="0" smtClean="0"/>
          </a:p>
          <a:p>
            <a:pPr marL="1943100" lvl="1" indent="-1143000">
              <a:buAutoNum type="alphaLcPeriod"/>
            </a:pPr>
            <a:r>
              <a:rPr lang="en-US" dirty="0" smtClean="0"/>
              <a:t>Extraction of time courses</a:t>
            </a:r>
          </a:p>
          <a:p>
            <a:pPr marL="1943100" lvl="1" indent="-1143000">
              <a:buAutoNum type="alphaLcPeriod"/>
            </a:pPr>
            <a:endParaRPr lang="en-US" dirty="0" smtClean="0"/>
          </a:p>
          <a:p>
            <a:pPr marL="1943100" lvl="1" indent="-1143000">
              <a:buAutoNum type="alphaLcPeriod"/>
            </a:pPr>
            <a:r>
              <a:rPr lang="en-US" dirty="0" smtClean="0"/>
              <a:t>Operations on time courses</a:t>
            </a:r>
          </a:p>
          <a:p>
            <a:pPr marL="1943100" lvl="1" indent="-1143000">
              <a:buAutoNum type="alphaLcPeriod"/>
            </a:pPr>
            <a:endParaRPr lang="en-US" dirty="0" smtClean="0"/>
          </a:p>
          <a:p>
            <a:pPr marL="1943100" lvl="1" indent="-1143000">
              <a:buAutoNum type="alphaLcPeriod"/>
            </a:pPr>
            <a:r>
              <a:rPr lang="en-US" dirty="0" smtClean="0"/>
              <a:t>Save</a:t>
            </a:r>
            <a:endParaRPr lang="fr-FR" dirty="0" smtClean="0"/>
          </a:p>
        </p:txBody>
      </p:sp>
      <p:sp>
        <p:nvSpPr>
          <p:cNvPr id="2" name="Titre 1"/>
          <p:cNvSpPr>
            <a:spLocks noGrp="1"/>
          </p:cNvSpPr>
          <p:nvPr>
            <p:ph type="title"/>
          </p:nvPr>
        </p:nvSpPr>
        <p:spPr/>
        <p:txBody>
          <a:bodyPr/>
          <a:lstStyle/>
          <a:p>
            <a:r>
              <a:rPr lang="fr-FR" dirty="0" smtClean="0"/>
              <a:t>1) </a:t>
            </a:r>
            <a:r>
              <a:rPr lang="fr-FR" dirty="0" err="1" smtClean="0"/>
              <a:t>Processing</a:t>
            </a:r>
            <a:r>
              <a:rPr lang="fr-FR" dirty="0" smtClean="0"/>
              <a:t> the data</a:t>
            </a:r>
            <a:endParaRPr lang="fr-FR" dirty="0"/>
          </a:p>
        </p:txBody>
      </p:sp>
      <p:grpSp>
        <p:nvGrpSpPr>
          <p:cNvPr id="44" name="Grouper 43"/>
          <p:cNvGrpSpPr/>
          <p:nvPr/>
        </p:nvGrpSpPr>
        <p:grpSpPr>
          <a:xfrm>
            <a:off x="13983734" y="6576640"/>
            <a:ext cx="2425773" cy="1931380"/>
            <a:chOff x="13030200" y="3007939"/>
            <a:chExt cx="2971800" cy="2366122"/>
          </a:xfrm>
        </p:grpSpPr>
        <p:pic>
          <p:nvPicPr>
            <p:cNvPr id="13" name="Image 12" descr="2P_VIEW_E1_bin3_121205_102841.png"/>
            <p:cNvPicPr>
              <a:picLocks noChangeAspect="1"/>
            </p:cNvPicPr>
            <p:nvPr/>
          </p:nvPicPr>
          <p:blipFill>
            <a:blip r:embed="rId2"/>
            <a:stretch>
              <a:fillRect/>
            </a:stretch>
          </p:blipFill>
          <p:spPr>
            <a:xfrm>
              <a:off x="14846300" y="3007939"/>
              <a:ext cx="1155700" cy="1411661"/>
            </a:xfrm>
            <a:prstGeom prst="rect">
              <a:avLst/>
            </a:prstGeom>
          </p:spPr>
        </p:pic>
        <p:pic>
          <p:nvPicPr>
            <p:cNvPr id="14" name="Image 13" descr="2P_VIEW_E1_bin3_121205_102837.png"/>
            <p:cNvPicPr>
              <a:picLocks noChangeAspect="1"/>
            </p:cNvPicPr>
            <p:nvPr/>
          </p:nvPicPr>
          <p:blipFill>
            <a:blip r:embed="rId3"/>
            <a:stretch>
              <a:fillRect/>
            </a:stretch>
          </p:blipFill>
          <p:spPr>
            <a:xfrm>
              <a:off x="14236700" y="3312739"/>
              <a:ext cx="1155700" cy="1411661"/>
            </a:xfrm>
            <a:prstGeom prst="rect">
              <a:avLst/>
            </a:prstGeom>
          </p:spPr>
        </p:pic>
        <p:pic>
          <p:nvPicPr>
            <p:cNvPr id="15" name="Image 14" descr="2P_VIEW_E1_bin3_121205_102832.png"/>
            <p:cNvPicPr>
              <a:picLocks noChangeAspect="1"/>
            </p:cNvPicPr>
            <p:nvPr/>
          </p:nvPicPr>
          <p:blipFill>
            <a:blip r:embed="rId4"/>
            <a:stretch>
              <a:fillRect/>
            </a:stretch>
          </p:blipFill>
          <p:spPr>
            <a:xfrm>
              <a:off x="13639800" y="3617538"/>
              <a:ext cx="1155700" cy="1411661"/>
            </a:xfrm>
            <a:prstGeom prst="rect">
              <a:avLst/>
            </a:prstGeom>
          </p:spPr>
        </p:pic>
        <p:pic>
          <p:nvPicPr>
            <p:cNvPr id="16" name="Image 15" descr="2P_VIEW_E1_bin3_121205_102825.png"/>
            <p:cNvPicPr>
              <a:picLocks noChangeAspect="1"/>
            </p:cNvPicPr>
            <p:nvPr/>
          </p:nvPicPr>
          <p:blipFill>
            <a:blip r:embed="rId5"/>
            <a:stretch>
              <a:fillRect/>
            </a:stretch>
          </p:blipFill>
          <p:spPr>
            <a:xfrm>
              <a:off x="13030200" y="3962400"/>
              <a:ext cx="1155700" cy="1411661"/>
            </a:xfrm>
            <a:prstGeom prst="rect">
              <a:avLst/>
            </a:prstGeom>
          </p:spPr>
        </p:pic>
      </p:grpSp>
      <p:grpSp>
        <p:nvGrpSpPr>
          <p:cNvPr id="25" name="Grouper 24"/>
          <p:cNvGrpSpPr/>
          <p:nvPr/>
        </p:nvGrpSpPr>
        <p:grpSpPr>
          <a:xfrm>
            <a:off x="13983734" y="1447800"/>
            <a:ext cx="2425773" cy="1931380"/>
            <a:chOff x="-304800" y="3405047"/>
            <a:chExt cx="2971800" cy="2366122"/>
          </a:xfrm>
        </p:grpSpPr>
        <p:pic>
          <p:nvPicPr>
            <p:cNvPr id="21" name="Image 20" descr="2P_VIEW_E1_bin3_121205_102526.png"/>
            <p:cNvPicPr>
              <a:picLocks noChangeAspect="1"/>
            </p:cNvPicPr>
            <p:nvPr/>
          </p:nvPicPr>
          <p:blipFill>
            <a:blip r:embed="rId6"/>
            <a:stretch>
              <a:fillRect/>
            </a:stretch>
          </p:blipFill>
          <p:spPr>
            <a:xfrm>
              <a:off x="1511300" y="3405047"/>
              <a:ext cx="1155700" cy="1411661"/>
            </a:xfrm>
            <a:prstGeom prst="rect">
              <a:avLst/>
            </a:prstGeom>
          </p:spPr>
        </p:pic>
        <p:pic>
          <p:nvPicPr>
            <p:cNvPr id="22" name="Image 21" descr="2P_VIEW_E1_bin3_121205_102526.png"/>
            <p:cNvPicPr>
              <a:picLocks noChangeAspect="1"/>
            </p:cNvPicPr>
            <p:nvPr/>
          </p:nvPicPr>
          <p:blipFill>
            <a:blip r:embed="rId6"/>
            <a:stretch>
              <a:fillRect/>
            </a:stretch>
          </p:blipFill>
          <p:spPr>
            <a:xfrm>
              <a:off x="901700" y="3709847"/>
              <a:ext cx="1155700" cy="1411661"/>
            </a:xfrm>
            <a:prstGeom prst="rect">
              <a:avLst/>
            </a:prstGeom>
          </p:spPr>
        </p:pic>
        <p:pic>
          <p:nvPicPr>
            <p:cNvPr id="23" name="Image 22" descr="2P_VIEW_E1_bin3_121205_102526.png"/>
            <p:cNvPicPr>
              <a:picLocks noChangeAspect="1"/>
            </p:cNvPicPr>
            <p:nvPr/>
          </p:nvPicPr>
          <p:blipFill>
            <a:blip r:embed="rId6"/>
            <a:stretch>
              <a:fillRect/>
            </a:stretch>
          </p:blipFill>
          <p:spPr>
            <a:xfrm>
              <a:off x="304800" y="4014646"/>
              <a:ext cx="1155700" cy="1411661"/>
            </a:xfrm>
            <a:prstGeom prst="rect">
              <a:avLst/>
            </a:prstGeom>
          </p:spPr>
        </p:pic>
        <p:pic>
          <p:nvPicPr>
            <p:cNvPr id="24" name="Image 23" descr="2P_VIEW_E1_bin3_121205_102526.png"/>
            <p:cNvPicPr>
              <a:picLocks noChangeAspect="1"/>
            </p:cNvPicPr>
            <p:nvPr/>
          </p:nvPicPr>
          <p:blipFill>
            <a:blip r:embed="rId6"/>
            <a:stretch>
              <a:fillRect/>
            </a:stretch>
          </p:blipFill>
          <p:spPr>
            <a:xfrm>
              <a:off x="-304800" y="4359508"/>
              <a:ext cx="1155700" cy="1411661"/>
            </a:xfrm>
            <a:prstGeom prst="rect">
              <a:avLst/>
            </a:prstGeom>
          </p:spPr>
        </p:pic>
      </p:grpSp>
      <p:grpSp>
        <p:nvGrpSpPr>
          <p:cNvPr id="43" name="Grouper 42"/>
          <p:cNvGrpSpPr/>
          <p:nvPr/>
        </p:nvGrpSpPr>
        <p:grpSpPr>
          <a:xfrm>
            <a:off x="13898083" y="3873945"/>
            <a:ext cx="2741022" cy="2271875"/>
            <a:chOff x="2133600" y="4608139"/>
            <a:chExt cx="3358010" cy="2783261"/>
          </a:xfrm>
        </p:grpSpPr>
        <p:pic>
          <p:nvPicPr>
            <p:cNvPr id="4" name="Image 3" descr="2P_VIEW_E1_bin3_121205_102526.png"/>
            <p:cNvPicPr>
              <a:picLocks noChangeAspect="1"/>
            </p:cNvPicPr>
            <p:nvPr/>
          </p:nvPicPr>
          <p:blipFill>
            <a:blip r:embed="rId6"/>
            <a:stretch>
              <a:fillRect/>
            </a:stretch>
          </p:blipFill>
          <p:spPr>
            <a:xfrm>
              <a:off x="4025900" y="4608139"/>
              <a:ext cx="1155700" cy="1411661"/>
            </a:xfrm>
            <a:prstGeom prst="rect">
              <a:avLst/>
            </a:prstGeom>
          </p:spPr>
        </p:pic>
        <p:pic>
          <p:nvPicPr>
            <p:cNvPr id="5" name="Image 4" descr="2P_VIEW_E1_bin3_121205_102526.png"/>
            <p:cNvPicPr>
              <a:picLocks noChangeAspect="1"/>
            </p:cNvPicPr>
            <p:nvPr/>
          </p:nvPicPr>
          <p:blipFill>
            <a:blip r:embed="rId6"/>
            <a:stretch>
              <a:fillRect/>
            </a:stretch>
          </p:blipFill>
          <p:spPr>
            <a:xfrm>
              <a:off x="3416300" y="4912939"/>
              <a:ext cx="1155700" cy="1411661"/>
            </a:xfrm>
            <a:prstGeom prst="rect">
              <a:avLst/>
            </a:prstGeom>
          </p:spPr>
        </p:pic>
        <p:pic>
          <p:nvPicPr>
            <p:cNvPr id="6" name="Image 5" descr="2P_VIEW_E1_bin3_121205_102526.png"/>
            <p:cNvPicPr>
              <a:picLocks noChangeAspect="1"/>
            </p:cNvPicPr>
            <p:nvPr/>
          </p:nvPicPr>
          <p:blipFill>
            <a:blip r:embed="rId6"/>
            <a:stretch>
              <a:fillRect/>
            </a:stretch>
          </p:blipFill>
          <p:spPr>
            <a:xfrm>
              <a:off x="2819400" y="5217738"/>
              <a:ext cx="1155700" cy="1411661"/>
            </a:xfrm>
            <a:prstGeom prst="rect">
              <a:avLst/>
            </a:prstGeom>
          </p:spPr>
        </p:pic>
        <p:pic>
          <p:nvPicPr>
            <p:cNvPr id="8" name="Image 7" descr="2P_VIEW_E1_bin3_121205_102526.png"/>
            <p:cNvPicPr>
              <a:picLocks noChangeAspect="1"/>
            </p:cNvPicPr>
            <p:nvPr/>
          </p:nvPicPr>
          <p:blipFill>
            <a:blip r:embed="rId6"/>
            <a:stretch>
              <a:fillRect/>
            </a:stretch>
          </p:blipFill>
          <p:spPr>
            <a:xfrm>
              <a:off x="2209800" y="5522539"/>
              <a:ext cx="1155700" cy="1411661"/>
            </a:xfrm>
            <a:prstGeom prst="rect">
              <a:avLst/>
            </a:prstGeom>
          </p:spPr>
        </p:pic>
        <p:cxnSp>
          <p:nvCxnSpPr>
            <p:cNvPr id="20" name="Connecteur droit 19"/>
            <p:cNvCxnSpPr/>
            <p:nvPr/>
          </p:nvCxnSpPr>
          <p:spPr>
            <a:xfrm>
              <a:off x="2286000" y="6858000"/>
              <a:ext cx="381000" cy="158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6" name="ZoneTexte 25"/>
            <p:cNvSpPr txBox="1"/>
            <p:nvPr/>
          </p:nvSpPr>
          <p:spPr>
            <a:xfrm>
              <a:off x="2133600" y="6491760"/>
              <a:ext cx="724427" cy="400110"/>
            </a:xfrm>
            <a:prstGeom prst="rect">
              <a:avLst/>
            </a:prstGeom>
            <a:noFill/>
          </p:spPr>
          <p:txBody>
            <a:bodyPr wrap="none" rtlCol="0">
              <a:spAutoFit/>
            </a:bodyPr>
            <a:lstStyle/>
            <a:p>
              <a:r>
                <a:rPr lang="fr-FR" sz="2000" dirty="0" smtClean="0">
                  <a:solidFill>
                    <a:schemeClr val="bg1"/>
                  </a:solidFill>
                </a:rPr>
                <a:t>1mm</a:t>
              </a:r>
              <a:endParaRPr lang="fr-FR" sz="2000" dirty="0">
                <a:solidFill>
                  <a:schemeClr val="bg1"/>
                </a:solidFill>
              </a:endParaRPr>
            </a:p>
          </p:txBody>
        </p:sp>
        <p:cxnSp>
          <p:nvCxnSpPr>
            <p:cNvPr id="28" name="Connecteur droit avec flèche 27"/>
            <p:cNvCxnSpPr/>
            <p:nvPr/>
          </p:nvCxnSpPr>
          <p:spPr>
            <a:xfrm flipV="1">
              <a:off x="3429000" y="6701677"/>
              <a:ext cx="609600" cy="308723"/>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9" name="ZoneTexte 28"/>
            <p:cNvSpPr txBox="1"/>
            <p:nvPr/>
          </p:nvSpPr>
          <p:spPr>
            <a:xfrm>
              <a:off x="3657600" y="6781800"/>
              <a:ext cx="697627" cy="369332"/>
            </a:xfrm>
            <a:prstGeom prst="rect">
              <a:avLst/>
            </a:prstGeom>
            <a:noFill/>
          </p:spPr>
          <p:txBody>
            <a:bodyPr wrap="none" rtlCol="0">
              <a:spAutoFit/>
            </a:bodyPr>
            <a:lstStyle/>
            <a:p>
              <a:r>
                <a:rPr lang="fr-FR" sz="1800" dirty="0" smtClean="0"/>
                <a:t>80ms</a:t>
              </a:r>
              <a:endParaRPr lang="fr-FR" sz="1800" dirty="0"/>
            </a:p>
          </p:txBody>
        </p:sp>
        <p:cxnSp>
          <p:nvCxnSpPr>
            <p:cNvPr id="31" name="Connecteur droit 30"/>
            <p:cNvCxnSpPr/>
            <p:nvPr/>
          </p:nvCxnSpPr>
          <p:spPr>
            <a:xfrm flipV="1">
              <a:off x="2858027" y="5943600"/>
              <a:ext cx="2633583" cy="1362113"/>
            </a:xfrm>
            <a:prstGeom prst="line">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2895600" y="7151132"/>
              <a:ext cx="152400" cy="154581"/>
            </a:xfrm>
            <a:prstGeom prst="rect">
              <a:avLst/>
            </a:prstGeom>
            <a:solidFill>
              <a:srgbClr val="C0504D"/>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ZoneTexte 41"/>
            <p:cNvSpPr txBox="1"/>
            <p:nvPr/>
          </p:nvSpPr>
          <p:spPr>
            <a:xfrm>
              <a:off x="3048000" y="7022068"/>
              <a:ext cx="657151" cy="369332"/>
            </a:xfrm>
            <a:prstGeom prst="rect">
              <a:avLst/>
            </a:prstGeom>
            <a:noFill/>
          </p:spPr>
          <p:txBody>
            <a:bodyPr wrap="none" rtlCol="0">
              <a:spAutoFit/>
            </a:bodyPr>
            <a:lstStyle/>
            <a:p>
              <a:r>
                <a:rPr lang="fr-FR" sz="1800" dirty="0" smtClean="0">
                  <a:solidFill>
                    <a:schemeClr val="accent2"/>
                  </a:solidFill>
                </a:rPr>
                <a:t>STIM</a:t>
              </a:r>
              <a:endParaRPr lang="fr-FR" sz="1800" dirty="0">
                <a:solidFill>
                  <a:schemeClr val="accent2"/>
                </a:solidFill>
              </a:endParaRPr>
            </a:p>
          </p:txBody>
        </p:sp>
      </p:grpSp>
      <p:pic>
        <p:nvPicPr>
          <p:cNvPr id="47" name="Image 46" descr="2P_VIEW_E1_bin3_121205_104515.png"/>
          <p:cNvPicPr>
            <a:picLocks noChangeAspect="1"/>
          </p:cNvPicPr>
          <p:nvPr/>
        </p:nvPicPr>
        <p:blipFill>
          <a:blip r:embed="rId7"/>
          <a:stretch>
            <a:fillRect/>
          </a:stretch>
        </p:blipFill>
        <p:spPr>
          <a:xfrm>
            <a:off x="14275270" y="8736620"/>
            <a:ext cx="2708201" cy="1620330"/>
          </a:xfrm>
          <a:prstGeom prst="rect">
            <a:avLst/>
          </a:prstGeom>
        </p:spPr>
      </p:pic>
      <p:pic>
        <p:nvPicPr>
          <p:cNvPr id="48" name="Image 47" descr="2P_VIEW_E1_bin3_121205_104524.png"/>
          <p:cNvPicPr>
            <a:picLocks noChangeAspect="1"/>
          </p:cNvPicPr>
          <p:nvPr/>
        </p:nvPicPr>
        <p:blipFill>
          <a:blip r:embed="rId8"/>
          <a:stretch>
            <a:fillRect/>
          </a:stretch>
        </p:blipFill>
        <p:spPr>
          <a:xfrm>
            <a:off x="14275270" y="10641620"/>
            <a:ext cx="2708201" cy="1620330"/>
          </a:xfrm>
          <a:prstGeom prst="rect">
            <a:avLst/>
          </a:prstGeom>
        </p:spPr>
      </p:pic>
      <p:pic>
        <p:nvPicPr>
          <p:cNvPr id="49" name="Image 48" descr="2P_VIEW_E1_bin3_121205_104210.png"/>
          <p:cNvPicPr>
            <a:picLocks noChangeAspect="1"/>
          </p:cNvPicPr>
          <p:nvPr/>
        </p:nvPicPr>
        <p:blipFill>
          <a:blip r:embed="rId9"/>
          <a:stretch>
            <a:fillRect/>
          </a:stretch>
        </p:blipFill>
        <p:spPr>
          <a:xfrm>
            <a:off x="13030200" y="9030281"/>
            <a:ext cx="1008880" cy="1232323"/>
          </a:xfrm>
          <a:prstGeom prst="rect">
            <a:avLst/>
          </a:prstGeom>
        </p:spPr>
      </p:pic>
      <p:pic>
        <p:nvPicPr>
          <p:cNvPr id="50" name="Image 49"/>
          <p:cNvPicPr>
            <a:picLocks noChangeAspect="1"/>
          </p:cNvPicPr>
          <p:nvPr/>
        </p:nvPicPr>
        <p:blipFill>
          <a:blip r:embed="rId10"/>
          <a:stretch>
            <a:fillRect/>
          </a:stretch>
        </p:blipFill>
        <p:spPr>
          <a:xfrm>
            <a:off x="14935200" y="12573000"/>
            <a:ext cx="1022350" cy="1092857"/>
          </a:xfrm>
          <a:prstGeom prst="rect">
            <a:avLst/>
          </a:prstGeom>
        </p:spPr>
      </p:pic>
      <p:pic>
        <p:nvPicPr>
          <p:cNvPr id="51" name="Image 50"/>
          <p:cNvPicPr>
            <a:picLocks noChangeAspect="1"/>
          </p:cNvPicPr>
          <p:nvPr/>
        </p:nvPicPr>
        <p:blipFill>
          <a:blip r:embed="rId11"/>
          <a:stretch>
            <a:fillRect/>
          </a:stretch>
        </p:blipFill>
        <p:spPr>
          <a:xfrm>
            <a:off x="12344400" y="1986374"/>
            <a:ext cx="810885" cy="756826"/>
          </a:xfrm>
          <a:prstGeom prst="rect">
            <a:avLst/>
          </a:prstGeom>
        </p:spPr>
      </p:pic>
      <p:sp>
        <p:nvSpPr>
          <p:cNvPr id="52" name="Flèche vers le bas 51"/>
          <p:cNvSpPr/>
          <p:nvPr/>
        </p:nvSpPr>
        <p:spPr>
          <a:xfrm>
            <a:off x="15142069" y="3352800"/>
            <a:ext cx="569448" cy="43126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Flèche vers le bas 53"/>
          <p:cNvSpPr/>
          <p:nvPr/>
        </p:nvSpPr>
        <p:spPr>
          <a:xfrm>
            <a:off x="15142069" y="6095556"/>
            <a:ext cx="569448" cy="43126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Flèche vers le bas 54"/>
          <p:cNvSpPr/>
          <p:nvPr/>
        </p:nvSpPr>
        <p:spPr>
          <a:xfrm>
            <a:off x="15142069" y="8381556"/>
            <a:ext cx="569448" cy="43126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Flèche vers le bas 55"/>
          <p:cNvSpPr/>
          <p:nvPr/>
        </p:nvSpPr>
        <p:spPr>
          <a:xfrm>
            <a:off x="15142069" y="10260620"/>
            <a:ext cx="569448" cy="43126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Flèche vers le bas 56"/>
          <p:cNvSpPr/>
          <p:nvPr/>
        </p:nvSpPr>
        <p:spPr>
          <a:xfrm>
            <a:off x="15142069" y="12089420"/>
            <a:ext cx="569448" cy="43126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8" name="Flèche vers le bas 57"/>
          <p:cNvSpPr/>
          <p:nvPr/>
        </p:nvSpPr>
        <p:spPr>
          <a:xfrm rot="16200000">
            <a:off x="13250643" y="2131666"/>
            <a:ext cx="569448" cy="43126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 name="Rectangle 36"/>
          <p:cNvSpPr/>
          <p:nvPr/>
        </p:nvSpPr>
        <p:spPr>
          <a:xfrm>
            <a:off x="0" y="0"/>
            <a:ext cx="914400" cy="13716000"/>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1)a. Open the data</a:t>
            </a:r>
            <a:endParaRPr lang="fr-FR" dirty="0"/>
          </a:p>
        </p:txBody>
      </p:sp>
      <p:pic>
        <p:nvPicPr>
          <p:cNvPr id="4" name="Image 3"/>
          <p:cNvPicPr>
            <a:picLocks noChangeAspect="1"/>
          </p:cNvPicPr>
          <p:nvPr/>
        </p:nvPicPr>
        <p:blipFill>
          <a:blip r:embed="rId2"/>
          <a:stretch>
            <a:fillRect/>
          </a:stretch>
        </p:blipFill>
        <p:spPr>
          <a:xfrm>
            <a:off x="990600" y="1524000"/>
            <a:ext cx="16611600" cy="12166600"/>
          </a:xfrm>
          <a:prstGeom prst="rect">
            <a:avLst/>
          </a:prstGeom>
        </p:spPr>
      </p:pic>
      <p:sp>
        <p:nvSpPr>
          <p:cNvPr id="5" name="Rectangle 4"/>
          <p:cNvSpPr/>
          <p:nvPr/>
        </p:nvSpPr>
        <p:spPr>
          <a:xfrm>
            <a:off x="990600" y="4796366"/>
            <a:ext cx="3505200" cy="952500"/>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Rectangle 13"/>
          <p:cNvSpPr/>
          <p:nvPr/>
        </p:nvSpPr>
        <p:spPr>
          <a:xfrm>
            <a:off x="1341969" y="10744200"/>
            <a:ext cx="5257800" cy="1905000"/>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Rectangle 14"/>
          <p:cNvSpPr/>
          <p:nvPr/>
        </p:nvSpPr>
        <p:spPr>
          <a:xfrm>
            <a:off x="1341969" y="12649200"/>
            <a:ext cx="914400" cy="304800"/>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Bulle rectangulaire 7"/>
          <p:cNvSpPr/>
          <p:nvPr/>
        </p:nvSpPr>
        <p:spPr>
          <a:xfrm>
            <a:off x="4724399" y="4076700"/>
            <a:ext cx="2362201" cy="685800"/>
          </a:xfrm>
          <a:prstGeom prst="wedgeRectCallout">
            <a:avLst>
              <a:gd name="adj1" fmla="val -55021"/>
              <a:gd name="adj2" fmla="val 89661"/>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Open </a:t>
            </a:r>
            <a:r>
              <a:rPr lang="fr-FR" sz="2000" dirty="0" err="1" smtClean="0">
                <a:solidFill>
                  <a:schemeClr val="tx1"/>
                </a:solidFill>
              </a:rPr>
              <a:t>from</a:t>
            </a:r>
            <a:r>
              <a:rPr lang="fr-FR" sz="2000" dirty="0" smtClean="0">
                <a:solidFill>
                  <a:schemeClr val="tx1"/>
                </a:solidFill>
              </a:rPr>
              <a:t> the menu</a:t>
            </a:r>
            <a:endParaRPr lang="fr-FR" sz="2000" dirty="0">
              <a:solidFill>
                <a:schemeClr val="tx1"/>
              </a:solidFill>
            </a:endParaRPr>
          </a:p>
        </p:txBody>
      </p:sp>
      <p:sp>
        <p:nvSpPr>
          <p:cNvPr id="9" name="Bulle rectangulaire 8"/>
          <p:cNvSpPr/>
          <p:nvPr/>
        </p:nvSpPr>
        <p:spPr>
          <a:xfrm>
            <a:off x="6858000" y="9829800"/>
            <a:ext cx="2362201" cy="685800"/>
          </a:xfrm>
          <a:prstGeom prst="wedgeRectCallout">
            <a:avLst>
              <a:gd name="adj1" fmla="val -55021"/>
              <a:gd name="adj2" fmla="val 89661"/>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or use the « files panel »</a:t>
            </a:r>
            <a:endParaRPr lang="fr-FR" sz="2000" dirty="0">
              <a:solidFill>
                <a:schemeClr val="tx1"/>
              </a:solidFill>
            </a:endParaRPr>
          </a:p>
        </p:txBody>
      </p:sp>
      <p:sp>
        <p:nvSpPr>
          <p:cNvPr id="10" name="Rectangle 9"/>
          <p:cNvSpPr/>
          <p:nvPr/>
        </p:nvSpPr>
        <p:spPr>
          <a:xfrm>
            <a:off x="0" y="0"/>
            <a:ext cx="914400" cy="13716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1)b. Header information</a:t>
            </a:r>
            <a:endParaRPr lang="fr-FR" dirty="0"/>
          </a:p>
        </p:txBody>
      </p:sp>
      <p:pic>
        <p:nvPicPr>
          <p:cNvPr id="5" name="Image 4"/>
          <p:cNvPicPr>
            <a:picLocks noChangeAspect="1"/>
          </p:cNvPicPr>
          <p:nvPr/>
        </p:nvPicPr>
        <p:blipFill>
          <a:blip r:embed="rId2"/>
          <a:stretch>
            <a:fillRect/>
          </a:stretch>
        </p:blipFill>
        <p:spPr>
          <a:xfrm>
            <a:off x="838200" y="1549400"/>
            <a:ext cx="16611600" cy="12166600"/>
          </a:xfrm>
          <a:prstGeom prst="rect">
            <a:avLst/>
          </a:prstGeom>
        </p:spPr>
      </p:pic>
      <p:sp>
        <p:nvSpPr>
          <p:cNvPr id="6" name="Rectangle 5"/>
          <p:cNvSpPr/>
          <p:nvPr/>
        </p:nvSpPr>
        <p:spPr>
          <a:xfrm>
            <a:off x="6400800" y="2209800"/>
            <a:ext cx="4191000" cy="4038600"/>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Bulle rectangulaire 6"/>
          <p:cNvSpPr/>
          <p:nvPr/>
        </p:nvSpPr>
        <p:spPr>
          <a:xfrm>
            <a:off x="10820400" y="1549400"/>
            <a:ext cx="2362201" cy="685800"/>
          </a:xfrm>
          <a:prstGeom prst="wedgeRectCallout">
            <a:avLst>
              <a:gd name="adj1" fmla="val -55021"/>
              <a:gd name="adj2" fmla="val 89661"/>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Set pixel size and frame rate</a:t>
            </a:r>
            <a:endParaRPr lang="fr-FR" sz="2000" dirty="0">
              <a:solidFill>
                <a:schemeClr val="tx1"/>
              </a:solidFill>
            </a:endParaRPr>
          </a:p>
        </p:txBody>
      </p:sp>
      <p:sp>
        <p:nvSpPr>
          <p:cNvPr id="8" name="Bulle rectangulaire 7"/>
          <p:cNvSpPr/>
          <p:nvPr/>
        </p:nvSpPr>
        <p:spPr>
          <a:xfrm>
            <a:off x="10820400" y="2895600"/>
            <a:ext cx="2362201" cy="685800"/>
          </a:xfrm>
          <a:prstGeom prst="wedgeRectCallout">
            <a:avLst>
              <a:gd name="adj1" fmla="val -55021"/>
              <a:gd name="adj2" fmla="val 89661"/>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err="1" smtClean="0">
                <a:solidFill>
                  <a:schemeClr val="tx1"/>
                </a:solidFill>
              </a:rPr>
              <a:t>Add/remove/reorder/filter</a:t>
            </a:r>
            <a:r>
              <a:rPr lang="fr-FR" sz="2000" dirty="0" smtClean="0">
                <a:solidFill>
                  <a:schemeClr val="tx1"/>
                </a:solidFill>
              </a:rPr>
              <a:t> trials</a:t>
            </a:r>
            <a:endParaRPr lang="fr-FR" sz="2000" dirty="0">
              <a:solidFill>
                <a:schemeClr val="tx1"/>
              </a:solidFill>
            </a:endParaRPr>
          </a:p>
        </p:txBody>
      </p:sp>
      <p:sp>
        <p:nvSpPr>
          <p:cNvPr id="9" name="Bulle rectangulaire 8"/>
          <p:cNvSpPr/>
          <p:nvPr/>
        </p:nvSpPr>
        <p:spPr>
          <a:xfrm>
            <a:off x="10820400" y="4419600"/>
            <a:ext cx="2667000" cy="685800"/>
          </a:xfrm>
          <a:prstGeom prst="wedgeRectCallout">
            <a:avLst>
              <a:gd name="adj1" fmla="val -55021"/>
              <a:gd name="adj2" fmla="val 89661"/>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err="1" smtClean="0">
                <a:solidFill>
                  <a:schemeClr val="tx1"/>
                </a:solidFill>
              </a:rPr>
              <a:t>Definition</a:t>
            </a:r>
            <a:r>
              <a:rPr lang="fr-FR" sz="2000" dirty="0" smtClean="0">
                <a:solidFill>
                  <a:schemeClr val="tx1"/>
                </a:solidFill>
              </a:rPr>
              <a:t> of the stimulation </a:t>
            </a:r>
            <a:r>
              <a:rPr lang="fr-FR" sz="2000" dirty="0" err="1" smtClean="0">
                <a:solidFill>
                  <a:schemeClr val="tx1"/>
                </a:solidFill>
              </a:rPr>
              <a:t>sequence</a:t>
            </a:r>
            <a:endParaRPr lang="fr-FR" sz="2000" dirty="0">
              <a:solidFill>
                <a:schemeClr val="tx1"/>
              </a:solidFill>
            </a:endParaRPr>
          </a:p>
        </p:txBody>
      </p:sp>
      <p:sp>
        <p:nvSpPr>
          <p:cNvPr id="10" name="Rectangle 9"/>
          <p:cNvSpPr/>
          <p:nvPr/>
        </p:nvSpPr>
        <p:spPr>
          <a:xfrm>
            <a:off x="0" y="0"/>
            <a:ext cx="914400" cy="13716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1)c. Operations on </a:t>
            </a:r>
            <a:r>
              <a:rPr lang="fr-FR" dirty="0" err="1" smtClean="0"/>
              <a:t>movie</a:t>
            </a:r>
            <a:r>
              <a:rPr lang="fr-FR" dirty="0" smtClean="0"/>
              <a:t> data</a:t>
            </a:r>
            <a:endParaRPr lang="fr-FR" dirty="0"/>
          </a:p>
        </p:txBody>
      </p:sp>
      <p:pic>
        <p:nvPicPr>
          <p:cNvPr id="3" name="Image 2"/>
          <p:cNvPicPr>
            <a:picLocks noChangeAspect="1"/>
          </p:cNvPicPr>
          <p:nvPr/>
        </p:nvPicPr>
        <p:blipFill>
          <a:blip r:embed="rId2"/>
          <a:stretch>
            <a:fillRect/>
          </a:stretch>
        </p:blipFill>
        <p:spPr>
          <a:xfrm>
            <a:off x="838200" y="1549400"/>
            <a:ext cx="16611600" cy="12166600"/>
          </a:xfrm>
          <a:prstGeom prst="rect">
            <a:avLst/>
          </a:prstGeom>
        </p:spPr>
      </p:pic>
      <p:sp>
        <p:nvSpPr>
          <p:cNvPr id="7" name="Rectangle 6"/>
          <p:cNvSpPr/>
          <p:nvPr/>
        </p:nvSpPr>
        <p:spPr>
          <a:xfrm>
            <a:off x="1219200" y="10744200"/>
            <a:ext cx="5257800" cy="1905000"/>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p:nvSpPr>
        <p:spPr>
          <a:xfrm>
            <a:off x="2057400" y="12649200"/>
            <a:ext cx="914400" cy="304800"/>
          </a:xfrm>
          <a:prstGeom prst="rect">
            <a:avLst/>
          </a:prstGeom>
          <a:solidFill>
            <a:srgbClr val="C0504D">
              <a:alpha val="25000"/>
            </a:srgbClr>
          </a:solidFill>
          <a:ln w="571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Bulle rectangulaire 5"/>
          <p:cNvSpPr/>
          <p:nvPr/>
        </p:nvSpPr>
        <p:spPr>
          <a:xfrm>
            <a:off x="6705600" y="9829800"/>
            <a:ext cx="3124200" cy="914400"/>
          </a:xfrm>
          <a:prstGeom prst="wedgeRectCallout">
            <a:avLst>
              <a:gd name="adj1" fmla="val -55021"/>
              <a:gd name="adj2" fmla="val 89661"/>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err="1" smtClean="0">
                <a:solidFill>
                  <a:schemeClr val="tx1"/>
                </a:solidFill>
              </a:rPr>
              <a:t>Apply</a:t>
            </a:r>
            <a:r>
              <a:rPr lang="fr-FR" sz="2000" dirty="0" smtClean="0">
                <a:solidFill>
                  <a:schemeClr val="tx1"/>
                </a:solidFill>
              </a:rPr>
              <a:t> </a:t>
            </a:r>
            <a:r>
              <a:rPr lang="fr-FR" sz="2000" dirty="0" err="1" smtClean="0">
                <a:solidFill>
                  <a:schemeClr val="tx1"/>
                </a:solidFill>
              </a:rPr>
              <a:t>successively</a:t>
            </a:r>
            <a:r>
              <a:rPr lang="fr-FR" sz="2000" dirty="0" smtClean="0">
                <a:solidFill>
                  <a:schemeClr val="tx1"/>
                </a:solidFill>
              </a:rPr>
              <a:t> a set of </a:t>
            </a:r>
            <a:r>
              <a:rPr lang="fr-FR" sz="2000" dirty="0" err="1" smtClean="0">
                <a:solidFill>
                  <a:schemeClr val="tx1"/>
                </a:solidFill>
              </a:rPr>
              <a:t>operation</a:t>
            </a:r>
            <a:r>
              <a:rPr lang="fr-FR" sz="2000" dirty="0" smtClean="0">
                <a:solidFill>
                  <a:schemeClr val="tx1"/>
                </a:solidFill>
              </a:rPr>
              <a:t> to the data in the « Data </a:t>
            </a:r>
            <a:r>
              <a:rPr lang="fr-FR" sz="2000" dirty="0" err="1" smtClean="0">
                <a:solidFill>
                  <a:schemeClr val="tx1"/>
                </a:solidFill>
              </a:rPr>
              <a:t>operation</a:t>
            </a:r>
            <a:r>
              <a:rPr lang="fr-FR" sz="2000" dirty="0" smtClean="0">
                <a:solidFill>
                  <a:schemeClr val="tx1"/>
                </a:solidFill>
              </a:rPr>
              <a:t> panel »</a:t>
            </a:r>
            <a:endParaRPr lang="fr-FR" sz="2000" dirty="0">
              <a:solidFill>
                <a:schemeClr val="tx1"/>
              </a:solidFill>
            </a:endParaRPr>
          </a:p>
        </p:txBody>
      </p:sp>
      <p:sp>
        <p:nvSpPr>
          <p:cNvPr id="9" name="Rectangle 8"/>
          <p:cNvSpPr/>
          <p:nvPr/>
        </p:nvSpPr>
        <p:spPr>
          <a:xfrm>
            <a:off x="0" y="0"/>
            <a:ext cx="914400" cy="13716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1)d. Extraction of time courses</a:t>
            </a:r>
            <a:endParaRPr lang="fr-FR" dirty="0"/>
          </a:p>
        </p:txBody>
      </p:sp>
      <p:pic>
        <p:nvPicPr>
          <p:cNvPr id="4" name="Image 3"/>
          <p:cNvPicPr>
            <a:picLocks noChangeAspect="1"/>
          </p:cNvPicPr>
          <p:nvPr/>
        </p:nvPicPr>
        <p:blipFill>
          <a:blip r:embed="rId2"/>
          <a:stretch>
            <a:fillRect/>
          </a:stretch>
        </p:blipFill>
        <p:spPr>
          <a:xfrm>
            <a:off x="838200" y="1549400"/>
            <a:ext cx="16611600" cy="12166600"/>
          </a:xfrm>
          <a:prstGeom prst="rect">
            <a:avLst/>
          </a:prstGeom>
        </p:spPr>
      </p:pic>
      <p:sp>
        <p:nvSpPr>
          <p:cNvPr id="5" name="Bulle rectangulaire 4"/>
          <p:cNvSpPr/>
          <p:nvPr/>
        </p:nvSpPr>
        <p:spPr>
          <a:xfrm>
            <a:off x="7696200" y="4038600"/>
            <a:ext cx="2895599" cy="1219200"/>
          </a:xfrm>
          <a:prstGeom prst="wedgeRectCallout">
            <a:avLst>
              <a:gd name="adj1" fmla="val -55021"/>
              <a:gd name="adj2" fmla="val 89661"/>
            </a:avLst>
          </a:prstGeom>
          <a:solidFill>
            <a:schemeClr val="accent3">
              <a:lumMod val="20000"/>
              <a:lumOff val="8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Select </a:t>
            </a:r>
            <a:r>
              <a:rPr lang="fr-FR" sz="2000" dirty="0" err="1" smtClean="0">
                <a:solidFill>
                  <a:schemeClr val="tx1"/>
                </a:solidFill>
              </a:rPr>
              <a:t>ROIs</a:t>
            </a:r>
            <a:r>
              <a:rPr lang="fr-FR" sz="2000" dirty="0" smtClean="0">
                <a:solidFill>
                  <a:schemeClr val="tx1"/>
                </a:solidFill>
              </a:rPr>
              <a:t> and </a:t>
            </a:r>
            <a:r>
              <a:rPr lang="fr-FR" sz="2000" dirty="0" err="1" smtClean="0">
                <a:solidFill>
                  <a:schemeClr val="tx1"/>
                </a:solidFill>
              </a:rPr>
              <a:t>get</a:t>
            </a:r>
            <a:r>
              <a:rPr lang="fr-FR" sz="2000" dirty="0" smtClean="0">
                <a:solidFill>
                  <a:schemeClr val="tx1"/>
                </a:solidFill>
              </a:rPr>
              <a:t> </a:t>
            </a:r>
            <a:r>
              <a:rPr lang="fr-FR" sz="2000" dirty="0" err="1" smtClean="0">
                <a:solidFill>
                  <a:schemeClr val="tx1"/>
                </a:solidFill>
              </a:rPr>
              <a:t>their</a:t>
            </a:r>
            <a:r>
              <a:rPr lang="fr-FR" sz="2000" dirty="0" smtClean="0">
                <a:solidFill>
                  <a:schemeClr val="tx1"/>
                </a:solidFill>
              </a:rPr>
              <a:t> time courses </a:t>
            </a:r>
            <a:r>
              <a:rPr lang="fr-FR" sz="2000" dirty="0" err="1" smtClean="0">
                <a:solidFill>
                  <a:schemeClr val="tx1"/>
                </a:solidFill>
              </a:rPr>
              <a:t>displayed</a:t>
            </a:r>
            <a:r>
              <a:rPr lang="fr-FR" sz="2000" dirty="0" smtClean="0">
                <a:solidFill>
                  <a:schemeClr val="tx1"/>
                </a:solidFill>
              </a:rPr>
              <a:t> (</a:t>
            </a:r>
            <a:r>
              <a:rPr lang="fr-FR" sz="2000" dirty="0" err="1" smtClean="0">
                <a:solidFill>
                  <a:schemeClr val="tx1"/>
                </a:solidFill>
              </a:rPr>
              <a:t>see</a:t>
            </a:r>
            <a:r>
              <a:rPr lang="fr-FR" sz="2000" dirty="0" smtClean="0">
                <a:solidFill>
                  <a:schemeClr val="tx1"/>
                </a:solidFill>
              </a:rPr>
              <a:t> </a:t>
            </a:r>
            <a:r>
              <a:rPr lang="fr-FR" sz="2000" dirty="0" err="1" smtClean="0">
                <a:solidFill>
                  <a:schemeClr val="tx1"/>
                </a:solidFill>
              </a:rPr>
              <a:t>next</a:t>
            </a:r>
            <a:r>
              <a:rPr lang="fr-FR" sz="2000" dirty="0" smtClean="0">
                <a:solidFill>
                  <a:schemeClr val="tx1"/>
                </a:solidFill>
              </a:rPr>
              <a:t> section « Display of data »)</a:t>
            </a:r>
            <a:endParaRPr lang="fr-FR" sz="2000" dirty="0">
              <a:solidFill>
                <a:schemeClr val="tx1"/>
              </a:solidFill>
            </a:endParaRPr>
          </a:p>
        </p:txBody>
      </p:sp>
      <p:sp>
        <p:nvSpPr>
          <p:cNvPr id="6" name="Flèche vers la droite 5"/>
          <p:cNvSpPr/>
          <p:nvPr/>
        </p:nvSpPr>
        <p:spPr>
          <a:xfrm rot="847642">
            <a:off x="5689331" y="5998346"/>
            <a:ext cx="3754779" cy="838200"/>
          </a:xfrm>
          <a:prstGeom prst="rightArrow">
            <a:avLst/>
          </a:prstGeom>
          <a:solidFill>
            <a:srgbClr val="FF0000">
              <a:alpha val="25000"/>
            </a:srgbClr>
          </a:solidFill>
          <a:ln w="381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Rectangle 6"/>
          <p:cNvSpPr/>
          <p:nvPr/>
        </p:nvSpPr>
        <p:spPr>
          <a:xfrm>
            <a:off x="0" y="0"/>
            <a:ext cx="914400" cy="13716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 name="Espace réservé du contenu 2"/>
          <p:cNvSpPr>
            <a:spLocks noGrp="1"/>
          </p:cNvSpPr>
          <p:nvPr>
            <p:ph idx="1"/>
          </p:nvPr>
        </p:nvSpPr>
        <p:spPr>
          <a:xfrm>
            <a:off x="4471542" y="7282101"/>
            <a:ext cx="3960440" cy="1415772"/>
          </a:xfrm>
          <a:solidFill>
            <a:schemeClr val="bg1"/>
          </a:solidFill>
          <a:effectLst>
            <a:softEdge rad="0"/>
          </a:effectLst>
        </p:spPr>
        <p:txBody>
          <a:bodyPr wrap="square">
            <a:spAutoFit/>
          </a:bodyPr>
          <a:lstStyle/>
          <a:p>
            <a:pPr>
              <a:buNone/>
            </a:pPr>
            <a:r>
              <a:rPr lang="fr-FR" sz="2000" dirty="0" err="1" smtClean="0"/>
              <a:t>See</a:t>
            </a:r>
            <a:r>
              <a:rPr lang="fr-FR" sz="2000" dirty="0" smtClean="0"/>
              <a:t> « Display of data » section for how to select </a:t>
            </a:r>
            <a:r>
              <a:rPr lang="fr-FR" sz="2000" dirty="0" err="1" smtClean="0"/>
              <a:t>regions</a:t>
            </a:r>
            <a:r>
              <a:rPr lang="fr-FR" sz="2000" dirty="0" smtClean="0"/>
              <a:t> of </a:t>
            </a:r>
            <a:r>
              <a:rPr lang="fr-FR" sz="2000" dirty="0" err="1" smtClean="0"/>
              <a:t>interest</a:t>
            </a:r>
            <a:r>
              <a:rPr lang="fr-FR" sz="2000" dirty="0" smtClean="0"/>
              <a:t> in the Picture displays</a:t>
            </a:r>
            <a:endParaRPr lang="fr-FR" sz="20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1509</TotalTime>
  <Words>3181</Words>
  <Application>Microsoft Office PowerPoint</Application>
  <PresentationFormat>Personnalisé</PresentationFormat>
  <Paragraphs>393</Paragraphs>
  <Slides>47</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47</vt:i4>
      </vt:variant>
    </vt:vector>
  </HeadingPairs>
  <TitlesOfParts>
    <vt:vector size="52" baseType="lpstr">
      <vt:lpstr>Arial</vt:lpstr>
      <vt:lpstr>Calibri</vt:lpstr>
      <vt:lpstr>Times New Roman</vt:lpstr>
      <vt:lpstr>Verdana</vt:lpstr>
      <vt:lpstr>Thème Office</vt:lpstr>
      <vt:lpstr>OptImage</vt:lpstr>
      <vt:lpstr>Requirements</vt:lpstr>
      <vt:lpstr>Installation</vt:lpstr>
      <vt:lpstr>I. Quick Tour</vt:lpstr>
      <vt:lpstr>1) Processing the data</vt:lpstr>
      <vt:lpstr>1)a. Open the data</vt:lpstr>
      <vt:lpstr>1)b. Header information</vt:lpstr>
      <vt:lpstr>1)c. Operations on movie data</vt:lpstr>
      <vt:lpstr>1)d. Extraction of time courses</vt:lpstr>
      <vt:lpstr>1)e. Operations on time courses</vt:lpstr>
      <vt:lpstr>1)f. Save</vt:lpstr>
      <vt:lpstr>2) Visualizing the data</vt:lpstr>
      <vt:lpstr>2)a. Which displays are available?</vt:lpstr>
      <vt:lpstr>2)b. What to display in Picture1 or Picture2</vt:lpstr>
      <vt:lpstr>2)b. What to display in Time Courses?</vt:lpstr>
      <vt:lpstr>2)c. Display options (Picture1 and Picture2)</vt:lpstr>
      <vt:lpstr>2)c. Display options (Time Courses)</vt:lpstr>
      <vt:lpstr>2)d. Principles of region selection</vt:lpstr>
      <vt:lpstr>2)d. Mouse actions</vt:lpstr>
      <vt:lpstr>3) Other useful tools</vt:lpstr>
      <vt:lpstr>3)a. The « 2Pview » menu</vt:lpstr>
      <vt:lpstr>3)b. Access from command line</vt:lpstr>
      <vt:lpstr>II. More details</vt:lpstr>
      <vt:lpstr>1) Processing the data</vt:lpstr>
      <vt:lpstr>1)a. Open the data</vt:lpstr>
      <vt:lpstr>1)c. Operations on movie data</vt:lpstr>
      <vt:lpstr>1)c “SPACE” operation : frame normalization</vt:lpstr>
      <vt:lpstr>1)c “TIME” operation:    time courses normalization</vt:lpstr>
      <vt:lpstr>1)c Bleaching correction</vt:lpstr>
      <vt:lpstr>1)c Camera Noise removal</vt:lpstr>
      <vt:lpstr>1)c. Heart correction</vt:lpstr>
      <vt:lpstr>1)c Motion correction</vt:lpstr>
      <vt:lpstr>1)c Masking</vt:lpstr>
      <vt:lpstr>1)c Spatial and temporal filtering</vt:lpstr>
      <vt:lpstr>1)c Temporal Detrending</vt:lpstr>
      <vt:lpstr>1)c Spatial and Temporal binning</vt:lpstr>
      <vt:lpstr>1)c Fourier Transform</vt:lpstr>
      <vt:lpstr>1)c User-defined operation</vt:lpstr>
      <vt:lpstr>2) Visualizing the data</vt:lpstr>
      <vt:lpstr>2)b. Select condition(s)</vt:lpstr>
      <vt:lpstr>3) Other useful tools</vt:lpstr>
      <vt:lpstr>3)a. Changing the program size and display</vt:lpstr>
      <vt:lpstr>3)a. Preferences</vt:lpstr>
      <vt:lpstr>3)b. Access from command line</vt:lpstr>
      <vt:lpstr>Présentation PowerPoint</vt:lpstr>
      <vt:lpstr>Présentation PowerPoint</vt:lpstr>
      <vt:lpstr>Présentation PowerPoint</vt:lpstr>
    </vt:vector>
  </TitlesOfParts>
  <Company>CNRS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2PVIEW documentation</dc:title>
  <dc:creator>Thomas DENEUX</dc:creator>
  <cp:lastModifiedBy>Thomas Deneux</cp:lastModifiedBy>
  <cp:revision>61</cp:revision>
  <cp:lastPrinted>2014-01-30T22:23:21Z</cp:lastPrinted>
  <dcterms:created xsi:type="dcterms:W3CDTF">2012-12-12T09:46:23Z</dcterms:created>
  <dcterms:modified xsi:type="dcterms:W3CDTF">2017-12-05T16:32:27Z</dcterms:modified>
</cp:coreProperties>
</file>